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48" r:id="rId2"/>
    <p:sldId id="449" r:id="rId3"/>
    <p:sldId id="453" r:id="rId4"/>
    <p:sldId id="451" r:id="rId5"/>
    <p:sldId id="452" r:id="rId6"/>
    <p:sldId id="462" r:id="rId7"/>
    <p:sldId id="454" r:id="rId8"/>
    <p:sldId id="455" r:id="rId9"/>
    <p:sldId id="456" r:id="rId10"/>
    <p:sldId id="457" r:id="rId11"/>
    <p:sldId id="458" r:id="rId12"/>
    <p:sldId id="460" r:id="rId13"/>
    <p:sldId id="459" r:id="rId14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033"/>
    <a:srgbClr val="273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>
      <p:cViewPr varScale="1">
        <p:scale>
          <a:sx n="97" d="100"/>
          <a:sy n="97" d="100"/>
        </p:scale>
        <p:origin x="8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653483169766"/>
          <c:y val="4.2763579018087097E-2"/>
          <c:w val="0.876331503590424"/>
          <c:h val="0.8646796557170900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>
              <a:solidFill>
                <a:srgbClr val="9B0033"/>
              </a:solidFill>
            </a:ln>
          </c:spPr>
          <c:marker>
            <c:symbol val="none"/>
          </c:marker>
          <c:cat>
            <c:numRef>
              <c:f>Sheet1!$B$1:$AQ$1</c:f>
              <c:numCache>
                <c:formatCode>General</c:formatCode>
                <c:ptCount val="4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</c:numCache>
            </c:numRef>
          </c:cat>
          <c:val>
            <c:numRef>
              <c:f>Sheet1!$B$2:$AQ$2</c:f>
              <c:numCache>
                <c:formatCode>General</c:formatCode>
                <c:ptCount val="42"/>
                <c:pt idx="0">
                  <c:v>4900000</c:v>
                </c:pt>
                <c:pt idx="1">
                  <c:v>10000000</c:v>
                </c:pt>
                <c:pt idx="2">
                  <c:v>7600000</c:v>
                </c:pt>
                <c:pt idx="3">
                  <c:v>6600000</c:v>
                </c:pt>
                <c:pt idx="4">
                  <c:v>37500000</c:v>
                </c:pt>
                <c:pt idx="5">
                  <c:v>19700000</c:v>
                </c:pt>
                <c:pt idx="6">
                  <c:v>59900000</c:v>
                </c:pt>
                <c:pt idx="7">
                  <c:v>59400000</c:v>
                </c:pt>
                <c:pt idx="8">
                  <c:v>62500000</c:v>
                </c:pt>
                <c:pt idx="9">
                  <c:v>57100000</c:v>
                </c:pt>
                <c:pt idx="10">
                  <c:v>67600000</c:v>
                </c:pt>
                <c:pt idx="11">
                  <c:v>82000000</c:v>
                </c:pt>
                <c:pt idx="12">
                  <c:v>120600000</c:v>
                </c:pt>
                <c:pt idx="13">
                  <c:v>113400000</c:v>
                </c:pt>
                <c:pt idx="14">
                  <c:v>123200000</c:v>
                </c:pt>
                <c:pt idx="15">
                  <c:v>118600000</c:v>
                </c:pt>
                <c:pt idx="16">
                  <c:v>133400000</c:v>
                </c:pt>
                <c:pt idx="17">
                  <c:v>142900000</c:v>
                </c:pt>
                <c:pt idx="18">
                  <c:v>159600000</c:v>
                </c:pt>
                <c:pt idx="19">
                  <c:v>180800000</c:v>
                </c:pt>
                <c:pt idx="20">
                  <c:v>242400000</c:v>
                </c:pt>
                <c:pt idx="21">
                  <c:v>182400000</c:v>
                </c:pt>
                <c:pt idx="22">
                  <c:v>204700000</c:v>
                </c:pt>
                <c:pt idx="23">
                  <c:v>194800000</c:v>
                </c:pt>
                <c:pt idx="24">
                  <c:v>197900000</c:v>
                </c:pt>
                <c:pt idx="25">
                  <c:v>195100000</c:v>
                </c:pt>
                <c:pt idx="26">
                  <c:v>173300000</c:v>
                </c:pt>
                <c:pt idx="27">
                  <c:v>222900000</c:v>
                </c:pt>
                <c:pt idx="28">
                  <c:v>222300000</c:v>
                </c:pt>
                <c:pt idx="29">
                  <c:v>234300000</c:v>
                </c:pt>
                <c:pt idx="30">
                  <c:v>239300000</c:v>
                </c:pt>
                <c:pt idx="31">
                  <c:v>241600000</c:v>
                </c:pt>
                <c:pt idx="32">
                  <c:v>270000000</c:v>
                </c:pt>
                <c:pt idx="33">
                  <c:v>289000000</c:v>
                </c:pt>
                <c:pt idx="34">
                  <c:v>291000000</c:v>
                </c:pt>
                <c:pt idx="35">
                  <c:v>313000000</c:v>
                </c:pt>
                <c:pt idx="36">
                  <c:v>330000000</c:v>
                </c:pt>
                <c:pt idx="37">
                  <c:v>349000000</c:v>
                </c:pt>
                <c:pt idx="38">
                  <c:v>374000000</c:v>
                </c:pt>
                <c:pt idx="39">
                  <c:v>384000000</c:v>
                </c:pt>
                <c:pt idx="40">
                  <c:v>394000000</c:v>
                </c:pt>
                <c:pt idx="41">
                  <c:v>393000000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49-4682-8CFE-C72C91AC4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3891312"/>
        <c:axId val="753901504"/>
      </c:lineChart>
      <c:catAx>
        <c:axId val="75389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333">
            <a:solidFill>
              <a:schemeClr val="tx1"/>
            </a:solidFill>
            <a:prstDash val="solid"/>
          </a:ln>
        </c:spPr>
        <c:txPr>
          <a:bodyPr rot="1260000" vert="horz"/>
          <a:lstStyle/>
          <a:p>
            <a:pPr>
              <a:defRPr sz="1000" b="1" i="0" u="none" strike="noStrike" baseline="12000">
                <a:solidFill>
                  <a:schemeClr val="tx1"/>
                </a:solidFill>
                <a:latin typeface="+mj-lt"/>
                <a:ea typeface="Arial"/>
                <a:cs typeface="Arial"/>
              </a:defRPr>
            </a:pPr>
            <a:endParaRPr lang="nb-NO"/>
          </a:p>
        </c:txPr>
        <c:crossAx val="75390150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75390150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nb-NO"/>
          </a:p>
        </c:txPr>
        <c:crossAx val="753891312"/>
        <c:crosses val="autoZero"/>
        <c:crossBetween val="between"/>
        <c:dispUnits>
          <c:builtInUnit val="millions"/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9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nb-NO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3578416970700978E-2"/>
          <c:y val="0.13532024679052326"/>
          <c:w val="0.95140656978948601"/>
          <c:h val="0.86467965571709005"/>
        </c:manualLayout>
      </c:layout>
      <c:lineChart>
        <c:grouping val="standard"/>
        <c:varyColors val="0"/>
        <c:ser>
          <c:idx val="0"/>
          <c:order val="0"/>
          <c:spPr>
            <a:ln w="193675" cap="rnd">
              <a:solidFill>
                <a:srgbClr val="9B0033"/>
              </a:solidFill>
              <a:bevel/>
            </a:ln>
          </c:spPr>
          <c:marker>
            <c:symbol val="none"/>
          </c:marker>
          <c:cat>
            <c:numRef>
              <c:f>Sheet1!$A$1:$L$1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Sheet1!$A$2:$L$2</c:f>
              <c:numCache>
                <c:formatCode>General</c:formatCode>
                <c:ptCount val="12"/>
                <c:pt idx="0">
                  <c:v>2500</c:v>
                </c:pt>
                <c:pt idx="1">
                  <c:v>2700</c:v>
                </c:pt>
                <c:pt idx="2">
                  <c:v>2900</c:v>
                </c:pt>
                <c:pt idx="3">
                  <c:v>3100</c:v>
                </c:pt>
                <c:pt idx="4">
                  <c:v>3300</c:v>
                </c:pt>
                <c:pt idx="5">
                  <c:v>3500</c:v>
                </c:pt>
                <c:pt idx="6">
                  <c:v>3700</c:v>
                </c:pt>
                <c:pt idx="7">
                  <c:v>3500</c:v>
                </c:pt>
                <c:pt idx="8">
                  <c:v>3300</c:v>
                </c:pt>
                <c:pt idx="9">
                  <c:v>2900</c:v>
                </c:pt>
                <c:pt idx="10">
                  <c:v>2800</c:v>
                </c:pt>
                <c:pt idx="11">
                  <c:v>2700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562-4E51-9F44-CA579DF49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3891312"/>
        <c:axId val="753901504"/>
      </c:lineChart>
      <c:catAx>
        <c:axId val="753891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753901504"/>
        <c:crosses val="autoZero"/>
        <c:auto val="1"/>
        <c:lblAlgn val="ctr"/>
        <c:lblOffset val="10"/>
        <c:tickMarkSkip val="1"/>
        <c:noMultiLvlLbl val="0"/>
      </c:catAx>
      <c:valAx>
        <c:axId val="753901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3891312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9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nb-NO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EF956-8692-48C1-8F19-D027A326F58E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6BF9E-7297-4B7E-AE11-69343E6FFD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67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6361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3533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2538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13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497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692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6BF9E-7297-4B7E-AE11-69343E6FFD7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077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4776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0361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3260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8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5499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80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7681-DCCC-466D-AD01-78F4DBC35623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6" name="Plassholder for notater 5">
            <a:extLst>
              <a:ext uri="{FF2B5EF4-FFF2-40B4-BE49-F238E27FC236}">
                <a16:creationId xmlns:a16="http://schemas.microsoft.com/office/drawing/2014/main" id="{23CD7C62-82C8-4FCA-BE72-C6D1068F1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780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126560" cy="89153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128792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Calibri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205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47376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4795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77730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41258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3193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4708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lemsorganisasj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323528" y="548680"/>
            <a:ext cx="8229600" cy="360040"/>
          </a:xfrm>
        </p:spPr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lang="nb-NO" dirty="0"/>
              <a:t>Overskrift 1</a:t>
            </a:r>
          </a:p>
        </p:txBody>
      </p:sp>
      <p:sp>
        <p:nvSpPr>
          <p:cNvPr id="4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323528" y="1052736"/>
            <a:ext cx="3744416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600" b="1" baseline="0">
                <a:solidFill>
                  <a:srgbClr val="9B0033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2</a:t>
            </a:r>
          </a:p>
        </p:txBody>
      </p:sp>
      <p:sp>
        <p:nvSpPr>
          <p:cNvPr id="5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323528" y="1340768"/>
            <a:ext cx="3744416" cy="1296144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</p:txBody>
      </p:sp>
      <p:sp>
        <p:nvSpPr>
          <p:cNvPr id="10" name="Plassholder for bilde 2"/>
          <p:cNvSpPr>
            <a:spLocks noGrp="1"/>
          </p:cNvSpPr>
          <p:nvPr>
            <p:ph type="pic" idx="15"/>
          </p:nvPr>
        </p:nvSpPr>
        <p:spPr>
          <a:xfrm>
            <a:off x="323528" y="5085184"/>
            <a:ext cx="2520280" cy="13958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6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323528" y="3356992"/>
            <a:ext cx="3744416" cy="1584176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/>
            </a:lvl1pPr>
          </a:lstStyle>
          <a:p>
            <a:pPr lvl="0"/>
            <a:r>
              <a:rPr lang="nb-NO" dirty="0"/>
              <a:t>Brødtekst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b-NO" dirty="0"/>
              <a:t>Brødtekst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b-NO" dirty="0"/>
              <a:t>Brødtekst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b-NO" dirty="0"/>
              <a:t>Brødtekst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b-NO" dirty="0"/>
              <a:t>Brødtekst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b-NO" dirty="0"/>
              <a:t>Brødtekst</a:t>
            </a:r>
          </a:p>
        </p:txBody>
      </p:sp>
      <p:sp>
        <p:nvSpPr>
          <p:cNvPr id="18" name="Plassholder for innhold 2"/>
          <p:cNvSpPr>
            <a:spLocks noGrp="1"/>
          </p:cNvSpPr>
          <p:nvPr>
            <p:ph idx="19" hasCustomPrompt="1"/>
          </p:nvPr>
        </p:nvSpPr>
        <p:spPr>
          <a:xfrm>
            <a:off x="4211960" y="1340768"/>
            <a:ext cx="4320480" cy="792088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</p:txBody>
      </p:sp>
      <p:sp>
        <p:nvSpPr>
          <p:cNvPr id="27" name="Plassholder for innhold 2"/>
          <p:cNvSpPr>
            <a:spLocks noGrp="1"/>
          </p:cNvSpPr>
          <p:nvPr>
            <p:ph idx="25" hasCustomPrompt="1"/>
          </p:nvPr>
        </p:nvSpPr>
        <p:spPr>
          <a:xfrm>
            <a:off x="4211960" y="3789040"/>
            <a:ext cx="4320480" cy="1368152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</p:txBody>
      </p:sp>
      <p:sp>
        <p:nvSpPr>
          <p:cNvPr id="30" name="Plassholder for innhold 2"/>
          <p:cNvSpPr>
            <a:spLocks noGrp="1"/>
          </p:cNvSpPr>
          <p:nvPr>
            <p:ph idx="28" hasCustomPrompt="1"/>
          </p:nvPr>
        </p:nvSpPr>
        <p:spPr>
          <a:xfrm>
            <a:off x="4211960" y="1052736"/>
            <a:ext cx="4320480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4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3</a:t>
            </a:r>
          </a:p>
        </p:txBody>
      </p:sp>
      <p:sp>
        <p:nvSpPr>
          <p:cNvPr id="33" name="Plassholder for innhold 2"/>
          <p:cNvSpPr>
            <a:spLocks noGrp="1"/>
          </p:cNvSpPr>
          <p:nvPr>
            <p:ph idx="31" hasCustomPrompt="1"/>
          </p:nvPr>
        </p:nvSpPr>
        <p:spPr>
          <a:xfrm>
            <a:off x="323528" y="2780928"/>
            <a:ext cx="3744416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600" b="1" baseline="0">
                <a:solidFill>
                  <a:srgbClr val="9B0033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2</a:t>
            </a:r>
          </a:p>
        </p:txBody>
      </p:sp>
      <p:sp>
        <p:nvSpPr>
          <p:cNvPr id="34" name="Plassholder for innhold 2"/>
          <p:cNvSpPr>
            <a:spLocks noGrp="1"/>
          </p:cNvSpPr>
          <p:nvPr>
            <p:ph idx="32" hasCustomPrompt="1"/>
          </p:nvPr>
        </p:nvSpPr>
        <p:spPr>
          <a:xfrm>
            <a:off x="323528" y="3068960"/>
            <a:ext cx="3744416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4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3</a:t>
            </a:r>
          </a:p>
        </p:txBody>
      </p:sp>
      <p:sp>
        <p:nvSpPr>
          <p:cNvPr id="35" name="Plassholder for innhold 2"/>
          <p:cNvSpPr>
            <a:spLocks noGrp="1"/>
          </p:cNvSpPr>
          <p:nvPr>
            <p:ph idx="33" hasCustomPrompt="1"/>
          </p:nvPr>
        </p:nvSpPr>
        <p:spPr>
          <a:xfrm>
            <a:off x="4211960" y="2564904"/>
            <a:ext cx="4320480" cy="792088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  <a:p>
            <a:pPr lvl="0"/>
            <a:r>
              <a:rPr lang="nb-NO" dirty="0"/>
              <a:t>Brødtekst</a:t>
            </a:r>
          </a:p>
        </p:txBody>
      </p:sp>
      <p:sp>
        <p:nvSpPr>
          <p:cNvPr id="36" name="Plassholder for innhold 2"/>
          <p:cNvSpPr>
            <a:spLocks noGrp="1"/>
          </p:cNvSpPr>
          <p:nvPr>
            <p:ph idx="34" hasCustomPrompt="1"/>
          </p:nvPr>
        </p:nvSpPr>
        <p:spPr>
          <a:xfrm>
            <a:off x="4211960" y="2276872"/>
            <a:ext cx="4320480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4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3</a:t>
            </a:r>
          </a:p>
        </p:txBody>
      </p:sp>
      <p:sp>
        <p:nvSpPr>
          <p:cNvPr id="37" name="Plassholder for innhold 2"/>
          <p:cNvSpPr>
            <a:spLocks noGrp="1"/>
          </p:cNvSpPr>
          <p:nvPr>
            <p:ph idx="35" hasCustomPrompt="1"/>
          </p:nvPr>
        </p:nvSpPr>
        <p:spPr>
          <a:xfrm>
            <a:off x="4211960" y="3501008"/>
            <a:ext cx="4320480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4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3</a:t>
            </a:r>
          </a:p>
        </p:txBody>
      </p:sp>
    </p:spTree>
    <p:extLst>
      <p:ext uri="{BB962C8B-B14F-4D97-AF65-F5344CB8AC3E}">
        <p14:creationId xmlns:p14="http://schemas.microsoft.com/office/powerpoint/2010/main" val="174956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pieringsav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908720"/>
            <a:ext cx="6908304" cy="432047"/>
          </a:xfrm>
        </p:spPr>
        <p:txBody>
          <a:bodyPr anchor="t">
            <a:noAutofit/>
          </a:bodyPr>
          <a:lstStyle>
            <a:lvl1pPr algn="l">
              <a:defRPr sz="2800" b="1" cap="none" baseline="0"/>
            </a:lvl1pPr>
          </a:lstStyle>
          <a:p>
            <a:r>
              <a:rPr lang="nb-NO" dirty="0"/>
              <a:t>Overskrift 1</a:t>
            </a:r>
          </a:p>
        </p:txBody>
      </p:sp>
      <p:sp>
        <p:nvSpPr>
          <p:cNvPr id="6" name="Plassholder for bilde 2"/>
          <p:cNvSpPr>
            <a:spLocks noGrp="1"/>
          </p:cNvSpPr>
          <p:nvPr>
            <p:ph type="pic" idx="15"/>
          </p:nvPr>
        </p:nvSpPr>
        <p:spPr>
          <a:xfrm>
            <a:off x="1259632" y="1700808"/>
            <a:ext cx="1368152" cy="12378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bilde 2"/>
          <p:cNvSpPr>
            <a:spLocks noGrp="1"/>
          </p:cNvSpPr>
          <p:nvPr>
            <p:ph type="pic" idx="16"/>
          </p:nvPr>
        </p:nvSpPr>
        <p:spPr>
          <a:xfrm>
            <a:off x="1259632" y="2996952"/>
            <a:ext cx="1368152" cy="12378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8" name="Plassholder for bilde 2"/>
          <p:cNvSpPr>
            <a:spLocks noGrp="1"/>
          </p:cNvSpPr>
          <p:nvPr>
            <p:ph type="pic" idx="17"/>
          </p:nvPr>
        </p:nvSpPr>
        <p:spPr>
          <a:xfrm>
            <a:off x="1259632" y="4293096"/>
            <a:ext cx="1368152" cy="12378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2771800" y="1700808"/>
            <a:ext cx="5400600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600" b="1" baseline="0">
                <a:solidFill>
                  <a:srgbClr val="9B0033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2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32" hasCustomPrompt="1"/>
          </p:nvPr>
        </p:nvSpPr>
        <p:spPr>
          <a:xfrm>
            <a:off x="2771800" y="1988840"/>
            <a:ext cx="5400600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400" b="1" i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3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2771800" y="2276872"/>
            <a:ext cx="5400600" cy="648072"/>
          </a:xfrm>
        </p:spPr>
        <p:txBody>
          <a:bodyPr anchor="t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33" hasCustomPrompt="1"/>
          </p:nvPr>
        </p:nvSpPr>
        <p:spPr>
          <a:xfrm>
            <a:off x="2771800" y="2996952"/>
            <a:ext cx="5400600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600" b="1" baseline="0">
                <a:solidFill>
                  <a:srgbClr val="9B0033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2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idx="34" hasCustomPrompt="1"/>
          </p:nvPr>
        </p:nvSpPr>
        <p:spPr>
          <a:xfrm>
            <a:off x="2771800" y="3284984"/>
            <a:ext cx="5400600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400" b="1" i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3</a:t>
            </a:r>
          </a:p>
        </p:txBody>
      </p:sp>
      <p:sp>
        <p:nvSpPr>
          <p:cNvPr id="14" name="Plassholder for innhold 2"/>
          <p:cNvSpPr>
            <a:spLocks noGrp="1"/>
          </p:cNvSpPr>
          <p:nvPr>
            <p:ph idx="35" hasCustomPrompt="1"/>
          </p:nvPr>
        </p:nvSpPr>
        <p:spPr>
          <a:xfrm>
            <a:off x="2771800" y="3573016"/>
            <a:ext cx="5400600" cy="648072"/>
          </a:xfrm>
        </p:spPr>
        <p:txBody>
          <a:bodyPr anchor="t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36" hasCustomPrompt="1"/>
          </p:nvPr>
        </p:nvSpPr>
        <p:spPr>
          <a:xfrm>
            <a:off x="2771800" y="4293096"/>
            <a:ext cx="5400600" cy="288032"/>
          </a:xfrm>
        </p:spPr>
        <p:txBody>
          <a:bodyPr anchor="ctr">
            <a:normAutofit/>
          </a:bodyPr>
          <a:lstStyle>
            <a:lvl1pPr marL="0" indent="0">
              <a:buNone/>
              <a:defRPr sz="1600" b="1" baseline="0">
                <a:solidFill>
                  <a:srgbClr val="9B0033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Overskrift 2</a:t>
            </a:r>
          </a:p>
        </p:txBody>
      </p:sp>
      <p:sp>
        <p:nvSpPr>
          <p:cNvPr id="17" name="Plassholder for innhold 2"/>
          <p:cNvSpPr>
            <a:spLocks noGrp="1"/>
          </p:cNvSpPr>
          <p:nvPr>
            <p:ph idx="38" hasCustomPrompt="1"/>
          </p:nvPr>
        </p:nvSpPr>
        <p:spPr>
          <a:xfrm>
            <a:off x="2771800" y="4581128"/>
            <a:ext cx="5400600" cy="936104"/>
          </a:xfrm>
        </p:spPr>
        <p:txBody>
          <a:bodyPr anchor="t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</p:spTree>
    <p:extLst>
      <p:ext uri="{BB962C8B-B14F-4D97-AF65-F5344CB8AC3E}">
        <p14:creationId xmlns:p14="http://schemas.microsoft.com/office/powerpoint/2010/main" val="149544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eområ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2"/>
          <p:cNvSpPr>
            <a:spLocks noGrp="1"/>
          </p:cNvSpPr>
          <p:nvPr>
            <p:ph type="pic" idx="15" hasCustomPrompt="1"/>
          </p:nvPr>
        </p:nvSpPr>
        <p:spPr>
          <a:xfrm>
            <a:off x="1259632" y="1628801"/>
            <a:ext cx="477526" cy="43204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835696" y="1628800"/>
            <a:ext cx="6336704" cy="432048"/>
          </a:xfrm>
        </p:spPr>
        <p:txBody>
          <a:bodyPr anchor="ctr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  <p:sp>
        <p:nvSpPr>
          <p:cNvPr id="16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908720"/>
            <a:ext cx="6908304" cy="432047"/>
          </a:xfrm>
        </p:spPr>
        <p:txBody>
          <a:bodyPr anchor="t">
            <a:noAutofit/>
          </a:bodyPr>
          <a:lstStyle>
            <a:lvl1pPr algn="l">
              <a:defRPr sz="2800" b="1" cap="none" baseline="0"/>
            </a:lvl1pPr>
          </a:lstStyle>
          <a:p>
            <a:r>
              <a:rPr lang="nb-NO" dirty="0"/>
              <a:t>Overskrift 1</a:t>
            </a:r>
          </a:p>
        </p:txBody>
      </p:sp>
      <p:sp>
        <p:nvSpPr>
          <p:cNvPr id="18" name="Plassholder for bilde 2"/>
          <p:cNvSpPr>
            <a:spLocks noGrp="1"/>
          </p:cNvSpPr>
          <p:nvPr>
            <p:ph type="pic" idx="16" hasCustomPrompt="1"/>
          </p:nvPr>
        </p:nvSpPr>
        <p:spPr>
          <a:xfrm>
            <a:off x="1259632" y="2204865"/>
            <a:ext cx="477526" cy="43204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1835696" y="2204864"/>
            <a:ext cx="6336704" cy="432048"/>
          </a:xfrm>
        </p:spPr>
        <p:txBody>
          <a:bodyPr anchor="ctr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  <p:sp>
        <p:nvSpPr>
          <p:cNvPr id="20" name="Plassholder for bilde 2"/>
          <p:cNvSpPr>
            <a:spLocks noGrp="1"/>
          </p:cNvSpPr>
          <p:nvPr>
            <p:ph type="pic" idx="18" hasCustomPrompt="1"/>
          </p:nvPr>
        </p:nvSpPr>
        <p:spPr>
          <a:xfrm>
            <a:off x="1259632" y="2780929"/>
            <a:ext cx="477526" cy="43204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21" name="Plassholder for innhold 2"/>
          <p:cNvSpPr>
            <a:spLocks noGrp="1"/>
          </p:cNvSpPr>
          <p:nvPr>
            <p:ph idx="19" hasCustomPrompt="1"/>
          </p:nvPr>
        </p:nvSpPr>
        <p:spPr>
          <a:xfrm>
            <a:off x="1835696" y="2780928"/>
            <a:ext cx="6336704" cy="432048"/>
          </a:xfrm>
        </p:spPr>
        <p:txBody>
          <a:bodyPr anchor="ctr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  <p:sp>
        <p:nvSpPr>
          <p:cNvPr id="22" name="Plassholder for bilde 2"/>
          <p:cNvSpPr>
            <a:spLocks noGrp="1"/>
          </p:cNvSpPr>
          <p:nvPr>
            <p:ph type="pic" idx="20" hasCustomPrompt="1"/>
          </p:nvPr>
        </p:nvSpPr>
        <p:spPr>
          <a:xfrm>
            <a:off x="1259632" y="3356993"/>
            <a:ext cx="477526" cy="43204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23" name="Plassholder for innhold 2"/>
          <p:cNvSpPr>
            <a:spLocks noGrp="1"/>
          </p:cNvSpPr>
          <p:nvPr>
            <p:ph idx="21" hasCustomPrompt="1"/>
          </p:nvPr>
        </p:nvSpPr>
        <p:spPr>
          <a:xfrm>
            <a:off x="1835696" y="3356992"/>
            <a:ext cx="6336704" cy="432048"/>
          </a:xfrm>
        </p:spPr>
        <p:txBody>
          <a:bodyPr anchor="ctr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  <p:sp>
        <p:nvSpPr>
          <p:cNvPr id="24" name="Plassholder for bilde 2"/>
          <p:cNvSpPr>
            <a:spLocks noGrp="1"/>
          </p:cNvSpPr>
          <p:nvPr>
            <p:ph type="pic" idx="22" hasCustomPrompt="1"/>
          </p:nvPr>
        </p:nvSpPr>
        <p:spPr>
          <a:xfrm>
            <a:off x="1259632" y="3933057"/>
            <a:ext cx="477526" cy="43204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25" name="Plassholder for innhold 2"/>
          <p:cNvSpPr>
            <a:spLocks noGrp="1"/>
          </p:cNvSpPr>
          <p:nvPr>
            <p:ph idx="23" hasCustomPrompt="1"/>
          </p:nvPr>
        </p:nvSpPr>
        <p:spPr>
          <a:xfrm>
            <a:off x="1835696" y="3933056"/>
            <a:ext cx="6336704" cy="432048"/>
          </a:xfrm>
        </p:spPr>
        <p:txBody>
          <a:bodyPr anchor="ctr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  <p:sp>
        <p:nvSpPr>
          <p:cNvPr id="26" name="Plassholder for bilde 2"/>
          <p:cNvSpPr>
            <a:spLocks noGrp="1"/>
          </p:cNvSpPr>
          <p:nvPr>
            <p:ph type="pic" idx="24" hasCustomPrompt="1"/>
          </p:nvPr>
        </p:nvSpPr>
        <p:spPr>
          <a:xfrm>
            <a:off x="1259632" y="4509121"/>
            <a:ext cx="477526" cy="43204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27" name="Plassholder for innhold 2"/>
          <p:cNvSpPr>
            <a:spLocks noGrp="1"/>
          </p:cNvSpPr>
          <p:nvPr>
            <p:ph idx="25" hasCustomPrompt="1"/>
          </p:nvPr>
        </p:nvSpPr>
        <p:spPr>
          <a:xfrm>
            <a:off x="1835696" y="4509120"/>
            <a:ext cx="6336704" cy="936104"/>
          </a:xfrm>
        </p:spPr>
        <p:txBody>
          <a:bodyPr anchor="t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</p:spTree>
    <p:extLst>
      <p:ext uri="{BB962C8B-B14F-4D97-AF65-F5344CB8AC3E}">
        <p14:creationId xmlns:p14="http://schemas.microsoft.com/office/powerpoint/2010/main" val="35500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ep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59632" y="1628800"/>
            <a:ext cx="6912768" cy="3816424"/>
          </a:xfrm>
        </p:spPr>
        <p:txBody>
          <a:bodyPr anchor="t">
            <a:normAutofit/>
          </a:bodyPr>
          <a:lstStyle>
            <a:lvl1pPr marL="285750" indent="-285750">
              <a:buFont typeface="Arial" pitchFamily="34" charset="0"/>
              <a:buChar char="•"/>
              <a:defRPr sz="1400" b="0" baseline="0"/>
            </a:lvl1pPr>
          </a:lstStyle>
          <a:p>
            <a:pPr lvl="0"/>
            <a:r>
              <a:rPr lang="nb-NO" dirty="0"/>
              <a:t>Klikk her for å legge inn tekst</a:t>
            </a:r>
          </a:p>
        </p:txBody>
      </p:sp>
      <p:sp>
        <p:nvSpPr>
          <p:cNvPr id="16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908720"/>
            <a:ext cx="6908304" cy="432047"/>
          </a:xfrm>
        </p:spPr>
        <p:txBody>
          <a:bodyPr anchor="t">
            <a:noAutofit/>
          </a:bodyPr>
          <a:lstStyle>
            <a:lvl1pPr algn="l">
              <a:defRPr sz="2800" b="1" cap="none" baseline="0"/>
            </a:lvl1pPr>
          </a:lstStyle>
          <a:p>
            <a:r>
              <a:rPr lang="nb-NO" dirty="0"/>
              <a:t>Overskrift 1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9843"/>
            <a:ext cx="668908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57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elis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908720"/>
            <a:ext cx="6908304" cy="432047"/>
          </a:xfrm>
        </p:spPr>
        <p:txBody>
          <a:bodyPr anchor="t">
            <a:noAutofit/>
          </a:bodyPr>
          <a:lstStyle>
            <a:lvl1pPr algn="l">
              <a:defRPr sz="2800" b="1" cap="none" baseline="0"/>
            </a:lvl1pPr>
          </a:lstStyle>
          <a:p>
            <a:r>
              <a:rPr lang="nb-NO" dirty="0"/>
              <a:t>Overskrift 1</a:t>
            </a:r>
          </a:p>
        </p:txBody>
      </p:sp>
      <p:sp>
        <p:nvSpPr>
          <p:cNvPr id="6" name="Plassholder for bilde 2"/>
          <p:cNvSpPr>
            <a:spLocks noGrp="1"/>
          </p:cNvSpPr>
          <p:nvPr>
            <p:ph type="pic" idx="15" hasCustomPrompt="1"/>
          </p:nvPr>
        </p:nvSpPr>
        <p:spPr>
          <a:xfrm>
            <a:off x="1259632" y="2132856"/>
            <a:ext cx="792088" cy="79208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59632" y="3068960"/>
            <a:ext cx="2304256" cy="576064"/>
          </a:xfrm>
        </p:spPr>
        <p:txBody>
          <a:bodyPr anchor="t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Tekst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8" hasCustomPrompt="1"/>
          </p:nvPr>
        </p:nvSpPr>
        <p:spPr>
          <a:xfrm>
            <a:off x="6228184" y="3068960"/>
            <a:ext cx="1302320" cy="576064"/>
          </a:xfrm>
        </p:spPr>
        <p:txBody>
          <a:bodyPr anchor="t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Tekst</a:t>
            </a:r>
          </a:p>
        </p:txBody>
      </p:sp>
      <p:sp>
        <p:nvSpPr>
          <p:cNvPr id="14" name="Plassholder for innhold 2"/>
          <p:cNvSpPr>
            <a:spLocks noGrp="1"/>
          </p:cNvSpPr>
          <p:nvPr>
            <p:ph idx="21" hasCustomPrompt="1"/>
          </p:nvPr>
        </p:nvSpPr>
        <p:spPr>
          <a:xfrm>
            <a:off x="2411760" y="4869160"/>
            <a:ext cx="2304256" cy="576064"/>
          </a:xfrm>
        </p:spPr>
        <p:txBody>
          <a:bodyPr anchor="t">
            <a:normAutofit/>
          </a:bodyPr>
          <a:lstStyle>
            <a:lvl1pPr marL="0" indent="0">
              <a:buNone/>
              <a:defRPr sz="1400" b="0" baseline="0"/>
            </a:lvl1pPr>
          </a:lstStyle>
          <a:p>
            <a:pPr lvl="0"/>
            <a:r>
              <a:rPr lang="nb-NO" dirty="0"/>
              <a:t>Tekst</a:t>
            </a:r>
          </a:p>
        </p:txBody>
      </p:sp>
      <p:sp>
        <p:nvSpPr>
          <p:cNvPr id="15" name="Plassholder for bilde 2"/>
          <p:cNvSpPr>
            <a:spLocks noGrp="1"/>
          </p:cNvSpPr>
          <p:nvPr>
            <p:ph type="pic" idx="22" hasCustomPrompt="1"/>
          </p:nvPr>
        </p:nvSpPr>
        <p:spPr>
          <a:xfrm>
            <a:off x="2339752" y="2132856"/>
            <a:ext cx="792088" cy="79208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17" name="Plassholder for bilde 2"/>
          <p:cNvSpPr>
            <a:spLocks noGrp="1"/>
          </p:cNvSpPr>
          <p:nvPr>
            <p:ph type="pic" idx="23" hasCustomPrompt="1"/>
          </p:nvPr>
        </p:nvSpPr>
        <p:spPr>
          <a:xfrm>
            <a:off x="4283968" y="2132856"/>
            <a:ext cx="792088" cy="79208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18" name="Plassholder for bilde 2"/>
          <p:cNvSpPr>
            <a:spLocks noGrp="1"/>
          </p:cNvSpPr>
          <p:nvPr>
            <p:ph type="pic" idx="24" hasCustomPrompt="1"/>
          </p:nvPr>
        </p:nvSpPr>
        <p:spPr>
          <a:xfrm>
            <a:off x="6228184" y="2132856"/>
            <a:ext cx="792088" cy="79208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bilde 2"/>
          <p:cNvSpPr>
            <a:spLocks noGrp="1"/>
          </p:cNvSpPr>
          <p:nvPr>
            <p:ph type="pic" idx="25" hasCustomPrompt="1"/>
          </p:nvPr>
        </p:nvSpPr>
        <p:spPr>
          <a:xfrm>
            <a:off x="4355976" y="3933056"/>
            <a:ext cx="792088" cy="79208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sp>
        <p:nvSpPr>
          <p:cNvPr id="20" name="Plassholder for bilde 2"/>
          <p:cNvSpPr>
            <a:spLocks noGrp="1"/>
          </p:cNvSpPr>
          <p:nvPr>
            <p:ph type="pic" idx="26" hasCustomPrompt="1"/>
          </p:nvPr>
        </p:nvSpPr>
        <p:spPr>
          <a:xfrm>
            <a:off x="2411760" y="3933056"/>
            <a:ext cx="792088" cy="79208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bilde</a:t>
            </a:r>
          </a:p>
        </p:txBody>
      </p:sp>
      <p:cxnSp>
        <p:nvCxnSpPr>
          <p:cNvPr id="21" name="Rett pil 20"/>
          <p:cNvCxnSpPr/>
          <p:nvPr userDrawn="1"/>
        </p:nvCxnSpPr>
        <p:spPr>
          <a:xfrm>
            <a:off x="3275856" y="2564904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 21"/>
          <p:cNvCxnSpPr/>
          <p:nvPr userDrawn="1"/>
        </p:nvCxnSpPr>
        <p:spPr>
          <a:xfrm>
            <a:off x="5220072" y="2564904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 userDrawn="1"/>
        </p:nvCxnSpPr>
        <p:spPr>
          <a:xfrm>
            <a:off x="4716016" y="3068960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pil 24"/>
          <p:cNvCxnSpPr/>
          <p:nvPr userDrawn="1"/>
        </p:nvCxnSpPr>
        <p:spPr>
          <a:xfrm>
            <a:off x="3347864" y="4365104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72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394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266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6927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1" r:id="rId4"/>
    <p:sldLayoutId id="2147483661" r:id="rId5"/>
    <p:sldLayoutId id="2147483662" r:id="rId6"/>
    <p:sldLayoutId id="2147483663" r:id="rId7"/>
    <p:sldLayoutId id="2147483660" r:id="rId8"/>
    <p:sldLayoutId id="2147483652" r:id="rId9"/>
    <p:sldLayoutId id="2147483653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9B00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Nordisk stormøte 2022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Reykjavík, 5. mai 2022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373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8461530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b="1" dirty="0">
                <a:solidFill>
                  <a:srgbClr val="951036"/>
                </a:solidFill>
              </a:rPr>
              <a:t>Press Publishers’ Rights (art. 15)?</a:t>
            </a:r>
          </a:p>
        </p:txBody>
      </p:sp>
      <p:pic>
        <p:nvPicPr>
          <p:cNvPr id="1026" name="Picture 2" descr="A46-TrendArrow-Orange-GoUp">
            <a:extLst>
              <a:ext uri="{FF2B5EF4-FFF2-40B4-BE49-F238E27FC236}">
                <a16:creationId xmlns:a16="http://schemas.microsoft.com/office/drawing/2014/main" id="{2DF47796-0C91-4285-9F96-11CAA7345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42938"/>
            <a:ext cx="88011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4E49383F-B8BB-47A1-8BBF-0DD0E51B5C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3" y="1285817"/>
            <a:ext cx="8483751" cy="3744416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258D3D32-8456-47D4-865D-69AC479DAEA2}"/>
              </a:ext>
            </a:extLst>
          </p:cNvPr>
          <p:cNvSpPr txBox="1"/>
          <p:nvPr/>
        </p:nvSpPr>
        <p:spPr>
          <a:xfrm rot="16823652">
            <a:off x="1982918" y="2307888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7502CBD-065C-4B4D-8222-99D5651D97EA}"/>
              </a:ext>
            </a:extLst>
          </p:cNvPr>
          <p:cNvSpPr txBox="1"/>
          <p:nvPr/>
        </p:nvSpPr>
        <p:spPr>
          <a:xfrm rot="14551079">
            <a:off x="4711607" y="2946926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09C525F-61BE-4DE8-BA19-589F0CFC0229}"/>
              </a:ext>
            </a:extLst>
          </p:cNvPr>
          <p:cNvSpPr txBox="1"/>
          <p:nvPr/>
        </p:nvSpPr>
        <p:spPr>
          <a:xfrm rot="1835493">
            <a:off x="7206545" y="4045237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50">
                <a:solidFill>
                  <a:srgbClr val="FF0000"/>
                </a:solidFill>
              </a:rPr>
              <a:t>REMUNERATION</a:t>
            </a:r>
          </a:p>
        </p:txBody>
      </p:sp>
    </p:spTree>
    <p:extLst>
      <p:ext uri="{BB962C8B-B14F-4D97-AF65-F5344CB8AC3E}">
        <p14:creationId xmlns:p14="http://schemas.microsoft.com/office/powerpoint/2010/main" val="287584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7772400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800" b="1" dirty="0" err="1">
                <a:solidFill>
                  <a:srgbClr val="951036"/>
                </a:solidFill>
              </a:rPr>
              <a:t>Internet</a:t>
            </a:r>
            <a:r>
              <a:rPr lang="nb-NO" sz="4800" b="1" dirty="0">
                <a:solidFill>
                  <a:srgbClr val="951036"/>
                </a:solidFill>
              </a:rPr>
              <a:t> Platforms (art. 17)?</a:t>
            </a:r>
          </a:p>
        </p:txBody>
      </p:sp>
      <p:pic>
        <p:nvPicPr>
          <p:cNvPr id="1026" name="Picture 2" descr="A46-TrendArrow-Orange-GoUp">
            <a:extLst>
              <a:ext uri="{FF2B5EF4-FFF2-40B4-BE49-F238E27FC236}">
                <a16:creationId xmlns:a16="http://schemas.microsoft.com/office/drawing/2014/main" id="{2DF47796-0C91-4285-9F96-11CAA7345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42938"/>
            <a:ext cx="88011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4E49383F-B8BB-47A1-8BBF-0DD0E51B5C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3" y="1285817"/>
            <a:ext cx="8483751" cy="3744416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7273A6F6-E441-42D0-988C-CA35BFB881AA}"/>
              </a:ext>
            </a:extLst>
          </p:cNvPr>
          <p:cNvSpPr txBox="1"/>
          <p:nvPr/>
        </p:nvSpPr>
        <p:spPr>
          <a:xfrm rot="16823652">
            <a:off x="1982918" y="2307888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4BAE3AD-1763-49DA-A018-CB6FEE25F59F}"/>
              </a:ext>
            </a:extLst>
          </p:cNvPr>
          <p:cNvSpPr txBox="1"/>
          <p:nvPr/>
        </p:nvSpPr>
        <p:spPr>
          <a:xfrm rot="14551079">
            <a:off x="4711607" y="2946926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0DB4348F-AE77-4318-99E2-EB9C81987747}"/>
              </a:ext>
            </a:extLst>
          </p:cNvPr>
          <p:cNvSpPr txBox="1"/>
          <p:nvPr/>
        </p:nvSpPr>
        <p:spPr>
          <a:xfrm rot="1835493">
            <a:off x="7206545" y="4045237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50">
                <a:solidFill>
                  <a:srgbClr val="FF0000"/>
                </a:solidFill>
              </a:rPr>
              <a:t>REMUNERATION</a:t>
            </a:r>
          </a:p>
        </p:txBody>
      </p:sp>
    </p:spTree>
    <p:extLst>
      <p:ext uri="{BB962C8B-B14F-4D97-AF65-F5344CB8AC3E}">
        <p14:creationId xmlns:p14="http://schemas.microsoft.com/office/powerpoint/2010/main" val="405769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>
            <a:extLst>
              <a:ext uri="{FF2B5EF4-FFF2-40B4-BE49-F238E27FC236}">
                <a16:creationId xmlns:a16="http://schemas.microsoft.com/office/drawing/2014/main" id="{4E49383F-B8BB-47A1-8BBF-0DD0E51B5C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3" y="1285817"/>
            <a:ext cx="8483751" cy="3744416"/>
          </a:xfrm>
          <a:prstGeom prst="rect">
            <a:avLst/>
          </a:prstGeom>
        </p:spPr>
      </p:pic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7920880" cy="12647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800" b="1" dirty="0">
                <a:solidFill>
                  <a:srgbClr val="951036"/>
                </a:solidFill>
              </a:rPr>
              <a:t>Active Business Development</a:t>
            </a:r>
            <a:br>
              <a:rPr lang="nb-NO" sz="4800" b="1" dirty="0">
                <a:solidFill>
                  <a:srgbClr val="951036"/>
                </a:solidFill>
              </a:rPr>
            </a:br>
            <a:r>
              <a:rPr lang="nb-NO" sz="4800" b="1" dirty="0">
                <a:solidFill>
                  <a:srgbClr val="951036"/>
                </a:solidFill>
              </a:rPr>
              <a:t> </a:t>
            </a:r>
            <a:r>
              <a:rPr lang="nb-NO" sz="4000" b="1" dirty="0">
                <a:solidFill>
                  <a:srgbClr val="951036"/>
                </a:solidFill>
              </a:rPr>
              <a:t>– New, </a:t>
            </a:r>
            <a:r>
              <a:rPr lang="nb-NO" sz="4000" b="1" dirty="0" err="1">
                <a:solidFill>
                  <a:srgbClr val="951036"/>
                </a:solidFill>
              </a:rPr>
              <a:t>Attractive</a:t>
            </a:r>
            <a:r>
              <a:rPr lang="nb-NO" sz="4000" b="1" dirty="0">
                <a:solidFill>
                  <a:srgbClr val="951036"/>
                </a:solidFill>
              </a:rPr>
              <a:t> Services</a:t>
            </a:r>
            <a:r>
              <a:rPr lang="nb-NO" sz="4800" b="1" dirty="0">
                <a:solidFill>
                  <a:srgbClr val="951036"/>
                </a:solidFill>
              </a:rPr>
              <a:t>?</a:t>
            </a:r>
          </a:p>
        </p:txBody>
      </p:sp>
      <p:pic>
        <p:nvPicPr>
          <p:cNvPr id="1026" name="Picture 2" descr="A46-TrendArrow-Orange-GoUp">
            <a:extLst>
              <a:ext uri="{FF2B5EF4-FFF2-40B4-BE49-F238E27FC236}">
                <a16:creationId xmlns:a16="http://schemas.microsoft.com/office/drawing/2014/main" id="{2DF47796-0C91-4285-9F96-11CAA7345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42938"/>
            <a:ext cx="88011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7273A6F6-E441-42D0-988C-CA35BFB881AA}"/>
              </a:ext>
            </a:extLst>
          </p:cNvPr>
          <p:cNvSpPr txBox="1"/>
          <p:nvPr/>
        </p:nvSpPr>
        <p:spPr>
          <a:xfrm rot="16823652">
            <a:off x="1982918" y="2307888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4BAE3AD-1763-49DA-A018-CB6FEE25F59F}"/>
              </a:ext>
            </a:extLst>
          </p:cNvPr>
          <p:cNvSpPr txBox="1"/>
          <p:nvPr/>
        </p:nvSpPr>
        <p:spPr>
          <a:xfrm rot="14551079">
            <a:off x="4711607" y="2946926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0DB4348F-AE77-4318-99E2-EB9C81987747}"/>
              </a:ext>
            </a:extLst>
          </p:cNvPr>
          <p:cNvSpPr txBox="1"/>
          <p:nvPr/>
        </p:nvSpPr>
        <p:spPr>
          <a:xfrm rot="1835493">
            <a:off x="7206545" y="4045237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50">
                <a:solidFill>
                  <a:srgbClr val="FF0000"/>
                </a:solidFill>
              </a:rPr>
              <a:t>REMUNERATION</a:t>
            </a:r>
          </a:p>
        </p:txBody>
      </p:sp>
    </p:spTree>
    <p:extLst>
      <p:ext uri="{BB962C8B-B14F-4D97-AF65-F5344CB8AC3E}">
        <p14:creationId xmlns:p14="http://schemas.microsoft.com/office/powerpoint/2010/main" val="175378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tel 1">
            <a:extLst>
              <a:ext uri="{FF2B5EF4-FFF2-40B4-BE49-F238E27FC236}">
                <a16:creationId xmlns:a16="http://schemas.microsoft.com/office/drawing/2014/main" id="{9B0F3B10-0BB9-41A4-9853-28E20C9CB9E3}"/>
              </a:ext>
            </a:extLst>
          </p:cNvPr>
          <p:cNvSpPr txBox="1">
            <a:spLocks/>
          </p:cNvSpPr>
          <p:nvPr/>
        </p:nvSpPr>
        <p:spPr>
          <a:xfrm>
            <a:off x="467544" y="116632"/>
            <a:ext cx="7772400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800" b="1" dirty="0">
                <a:solidFill>
                  <a:srgbClr val="951036"/>
                </a:solidFill>
              </a:rPr>
              <a:t>Or Business as </a:t>
            </a:r>
            <a:r>
              <a:rPr lang="nb-NO" sz="4800" b="1" dirty="0" err="1">
                <a:solidFill>
                  <a:srgbClr val="951036"/>
                </a:solidFill>
              </a:rPr>
              <a:t>Usual</a:t>
            </a:r>
            <a:r>
              <a:rPr lang="nb-NO" sz="4800" b="1" dirty="0">
                <a:solidFill>
                  <a:srgbClr val="951036"/>
                </a:solidFill>
              </a:rPr>
              <a:t>?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D53F5BA3-413B-4EE8-894C-DCBBD52C22F9}"/>
              </a:ext>
            </a:extLst>
          </p:cNvPr>
          <p:cNvSpPr txBox="1">
            <a:spLocks/>
          </p:cNvSpPr>
          <p:nvPr/>
        </p:nvSpPr>
        <p:spPr>
          <a:xfrm>
            <a:off x="683568" y="3933057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400" dirty="0" err="1"/>
              <a:t>Secondary</a:t>
            </a:r>
            <a:r>
              <a:rPr lang="nb-NO" sz="2400" dirty="0"/>
              <a:t> </a:t>
            </a:r>
            <a:r>
              <a:rPr lang="nb-NO" sz="2400" dirty="0" err="1"/>
              <a:t>licensing</a:t>
            </a:r>
            <a:r>
              <a:rPr lang="nb-NO" sz="2400" dirty="0"/>
              <a:t> under ECL</a:t>
            </a:r>
          </a:p>
        </p:txBody>
      </p:sp>
      <p:graphicFrame>
        <p:nvGraphicFramePr>
          <p:cNvPr id="15" name="Object 2">
            <a:extLst>
              <a:ext uri="{FF2B5EF4-FFF2-40B4-BE49-F238E27FC236}">
                <a16:creationId xmlns:a16="http://schemas.microsoft.com/office/drawing/2014/main" id="{28C941A8-7882-4A02-BCE8-40A0A74245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377883"/>
              </p:ext>
            </p:extLst>
          </p:nvPr>
        </p:nvGraphicFramePr>
        <p:xfrm>
          <a:off x="123844" y="1412776"/>
          <a:ext cx="8458201" cy="257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Grafikk 13" descr="Spørsmålstegn for Merket med heldekkende fyll">
            <a:extLst>
              <a:ext uri="{FF2B5EF4-FFF2-40B4-BE49-F238E27FC236}">
                <a16:creationId xmlns:a16="http://schemas.microsoft.com/office/drawing/2014/main" id="{BBD08830-450D-4E6A-B7FF-15D4523646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81270" y="3043808"/>
            <a:ext cx="723178" cy="72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2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7772400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200" b="1" dirty="0">
                <a:solidFill>
                  <a:srgbClr val="951036"/>
                </a:solidFill>
              </a:rPr>
              <a:t>Kopinors strategiske roller / Kopinor’s Strategic </a:t>
            </a:r>
            <a:r>
              <a:rPr lang="nb-NO" sz="3200" b="1" dirty="0" err="1">
                <a:solidFill>
                  <a:srgbClr val="951036"/>
                </a:solidFill>
              </a:rPr>
              <a:t>Roles</a:t>
            </a:r>
            <a:endParaRPr lang="nb-NO" sz="3200" b="1" dirty="0">
              <a:solidFill>
                <a:srgbClr val="951036"/>
              </a:solidFill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>
          <a:xfrm>
            <a:off x="443350" y="980728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/>
              <a:t>Kopinor skal være en kompetent og nytenkende forvalter av rettighetshavernes økonomiske og ideelle interesser. 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>
          <a:xfrm>
            <a:off x="5724128" y="980728"/>
            <a:ext cx="252028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/>
              <a:t>Kopinor skal være en tydelig og aktiv samfunnsaktør som fremmer rettighets-havernes interesser, både nasjonalt og internasjonalt.</a:t>
            </a:r>
          </a:p>
        </p:txBody>
      </p:sp>
      <p:sp>
        <p:nvSpPr>
          <p:cNvPr id="9" name="Undertittel 2"/>
          <p:cNvSpPr txBox="1">
            <a:spLocks/>
          </p:cNvSpPr>
          <p:nvPr/>
        </p:nvSpPr>
        <p:spPr>
          <a:xfrm>
            <a:off x="3059832" y="980728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/>
              <a:t>Kopinor skal være en etterrettelig og framtidsrettet tilbyder av gode løsninger. </a:t>
            </a: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B248ADA6-ECD8-4D0A-AE9D-FB9C9EB0DAD7}"/>
              </a:ext>
            </a:extLst>
          </p:cNvPr>
          <p:cNvSpPr txBox="1">
            <a:spLocks/>
          </p:cNvSpPr>
          <p:nvPr/>
        </p:nvSpPr>
        <p:spPr>
          <a:xfrm>
            <a:off x="443350" y="3573016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/>
              <a:t>Kopinor </a:t>
            </a:r>
            <a:r>
              <a:rPr lang="nb-NO" sz="1600" dirty="0" err="1"/>
              <a:t>strives</a:t>
            </a:r>
            <a:r>
              <a:rPr lang="nb-NO" sz="1600" dirty="0"/>
              <a:t> to be a </a:t>
            </a:r>
            <a:r>
              <a:rPr lang="nb-NO" sz="1600" dirty="0" err="1"/>
              <a:t>competent</a:t>
            </a:r>
            <a:r>
              <a:rPr lang="nb-NO" sz="1600" dirty="0"/>
              <a:t> and </a:t>
            </a:r>
            <a:r>
              <a:rPr lang="nb-NO" sz="1600" dirty="0" err="1"/>
              <a:t>creative</a:t>
            </a:r>
            <a:r>
              <a:rPr lang="nb-NO" sz="1600" dirty="0"/>
              <a:t> administrator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economic</a:t>
            </a:r>
            <a:r>
              <a:rPr lang="nb-NO" sz="1600" dirty="0"/>
              <a:t> and ideal </a:t>
            </a:r>
            <a:r>
              <a:rPr lang="nb-NO" sz="1600" dirty="0" err="1"/>
              <a:t>interests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rights</a:t>
            </a:r>
            <a:r>
              <a:rPr lang="nb-NO" sz="1600" dirty="0"/>
              <a:t> holders.</a:t>
            </a:r>
          </a:p>
        </p:txBody>
      </p:sp>
      <p:sp>
        <p:nvSpPr>
          <p:cNvPr id="14" name="Undertittel 2">
            <a:extLst>
              <a:ext uri="{FF2B5EF4-FFF2-40B4-BE49-F238E27FC236}">
                <a16:creationId xmlns:a16="http://schemas.microsoft.com/office/drawing/2014/main" id="{13B9CC42-37CC-4F40-80C8-C67D90C4C950}"/>
              </a:ext>
            </a:extLst>
          </p:cNvPr>
          <p:cNvSpPr txBox="1">
            <a:spLocks/>
          </p:cNvSpPr>
          <p:nvPr/>
        </p:nvSpPr>
        <p:spPr>
          <a:xfrm>
            <a:off x="3059832" y="3573016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/>
              <a:t>Kopinor </a:t>
            </a:r>
            <a:r>
              <a:rPr lang="nb-NO" sz="1600" dirty="0" err="1"/>
              <a:t>strives</a:t>
            </a:r>
            <a:r>
              <a:rPr lang="nb-NO" sz="1600" dirty="0"/>
              <a:t> to be a </a:t>
            </a:r>
            <a:r>
              <a:rPr lang="nb-NO" sz="1600" dirty="0" err="1"/>
              <a:t>trustworthy</a:t>
            </a:r>
            <a:r>
              <a:rPr lang="nb-NO" sz="1600" dirty="0"/>
              <a:t> and </a:t>
            </a:r>
            <a:r>
              <a:rPr lang="nb-NO" sz="1600" dirty="0" err="1"/>
              <a:t>modern</a:t>
            </a:r>
            <a:r>
              <a:rPr lang="nb-NO" sz="1600" dirty="0"/>
              <a:t> provider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good</a:t>
            </a:r>
            <a:r>
              <a:rPr lang="nb-NO" sz="1600" dirty="0"/>
              <a:t> </a:t>
            </a:r>
            <a:r>
              <a:rPr lang="nb-NO" sz="1600" dirty="0" err="1"/>
              <a:t>solutions</a:t>
            </a:r>
            <a:r>
              <a:rPr lang="nb-NO" sz="1600" dirty="0"/>
              <a:t>.</a:t>
            </a:r>
            <a:endParaRPr lang="nb-NO" sz="1600" b="1" dirty="0">
              <a:solidFill>
                <a:srgbClr val="951036"/>
              </a:solidFill>
            </a:endParaRPr>
          </a:p>
        </p:txBody>
      </p:sp>
      <p:sp>
        <p:nvSpPr>
          <p:cNvPr id="15" name="Undertittel 2">
            <a:extLst>
              <a:ext uri="{FF2B5EF4-FFF2-40B4-BE49-F238E27FC236}">
                <a16:creationId xmlns:a16="http://schemas.microsoft.com/office/drawing/2014/main" id="{CF38965F-17DF-4DE2-9E3C-D07E517CC80F}"/>
              </a:ext>
            </a:extLst>
          </p:cNvPr>
          <p:cNvSpPr txBox="1">
            <a:spLocks/>
          </p:cNvSpPr>
          <p:nvPr/>
        </p:nvSpPr>
        <p:spPr>
          <a:xfrm>
            <a:off x="5724128" y="3573016"/>
            <a:ext cx="252028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/>
              <a:t>Kopinor </a:t>
            </a:r>
            <a:r>
              <a:rPr lang="nb-NO" sz="1600" dirty="0" err="1"/>
              <a:t>strives</a:t>
            </a:r>
            <a:r>
              <a:rPr lang="nb-NO" sz="1600" dirty="0"/>
              <a:t> to be a </a:t>
            </a:r>
            <a:r>
              <a:rPr lang="nb-NO" sz="1600" dirty="0" err="1"/>
              <a:t>clear</a:t>
            </a:r>
            <a:r>
              <a:rPr lang="nb-NO" sz="1600" dirty="0"/>
              <a:t> and </a:t>
            </a:r>
            <a:r>
              <a:rPr lang="nb-NO" sz="1600" dirty="0" err="1"/>
              <a:t>active</a:t>
            </a:r>
            <a:r>
              <a:rPr lang="nb-NO" sz="1600" dirty="0"/>
              <a:t> promoter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national</a:t>
            </a:r>
            <a:r>
              <a:rPr lang="nb-NO" sz="1600" dirty="0"/>
              <a:t> and </a:t>
            </a:r>
            <a:r>
              <a:rPr lang="nb-NO" sz="1600" dirty="0" err="1"/>
              <a:t>international</a:t>
            </a:r>
            <a:r>
              <a:rPr lang="nb-NO" sz="1600" dirty="0"/>
              <a:t> </a:t>
            </a:r>
            <a:r>
              <a:rPr lang="nb-NO" sz="1600" dirty="0" err="1"/>
              <a:t>interests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rights</a:t>
            </a:r>
            <a:r>
              <a:rPr lang="nb-NO" sz="1600" dirty="0"/>
              <a:t> holders. </a:t>
            </a:r>
          </a:p>
        </p:txBody>
      </p:sp>
    </p:spTree>
    <p:extLst>
      <p:ext uri="{BB962C8B-B14F-4D97-AF65-F5344CB8AC3E}">
        <p14:creationId xmlns:p14="http://schemas.microsoft.com/office/powerpoint/2010/main" val="376226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8928992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300" b="1" dirty="0">
                <a:solidFill>
                  <a:srgbClr val="951036"/>
                </a:solidFill>
              </a:rPr>
              <a:t>Noen </a:t>
            </a:r>
            <a:r>
              <a:rPr lang="nb-NO" sz="2300" b="1">
                <a:solidFill>
                  <a:srgbClr val="951036"/>
                </a:solidFill>
              </a:rPr>
              <a:t>strategiske hovedsatsinger / Some Main Strategic Focus </a:t>
            </a:r>
            <a:r>
              <a:rPr lang="nb-NO" sz="2300" b="1" dirty="0">
                <a:solidFill>
                  <a:srgbClr val="951036"/>
                </a:solidFill>
              </a:rPr>
              <a:t>A</a:t>
            </a:r>
            <a:r>
              <a:rPr lang="nb-NO" sz="2300" b="1">
                <a:solidFill>
                  <a:srgbClr val="951036"/>
                </a:solidFill>
              </a:rPr>
              <a:t>reas</a:t>
            </a:r>
            <a:endParaRPr lang="nb-NO" sz="2300" b="1" dirty="0">
              <a:solidFill>
                <a:srgbClr val="951036"/>
              </a:solidFill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>
          <a:xfrm>
            <a:off x="443350" y="980728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/>
              <a:t>Identifisere områder og utvikle nye avtaler innenfor Kopinors felt hvor rettighets-havernes rettigheter ikke blir tilstrekkelig ivaretatt.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>
          <a:xfrm>
            <a:off x="5724128" y="980728"/>
            <a:ext cx="252028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/>
              <a:t>Bli en mer synlig og aktiv aktør som styrker forståelsen for opphavsrett og kollektiv rettighetsforvaltning.</a:t>
            </a:r>
            <a:endParaRPr lang="nb-NO" sz="1800" dirty="0"/>
          </a:p>
        </p:txBody>
      </p:sp>
      <p:sp>
        <p:nvSpPr>
          <p:cNvPr id="9" name="Undertittel 2"/>
          <p:cNvSpPr txBox="1">
            <a:spLocks/>
          </p:cNvSpPr>
          <p:nvPr/>
        </p:nvSpPr>
        <p:spPr>
          <a:xfrm>
            <a:off x="3059832" y="980728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/>
              <a:t>Aktiv forretnings-utvikling gjennom å videreutvikle eksisterende løsninger for kopiering og bruk og å utvikle nye attraktive tjenester.</a:t>
            </a:r>
            <a:endParaRPr lang="nb-NO" sz="1800" b="1" dirty="0">
              <a:solidFill>
                <a:srgbClr val="951036"/>
              </a:solidFill>
            </a:endParaRP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B248ADA6-ECD8-4D0A-AE9D-FB9C9EB0DAD7}"/>
              </a:ext>
            </a:extLst>
          </p:cNvPr>
          <p:cNvSpPr txBox="1">
            <a:spLocks/>
          </p:cNvSpPr>
          <p:nvPr/>
        </p:nvSpPr>
        <p:spPr>
          <a:xfrm>
            <a:off x="443350" y="3573016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 err="1"/>
              <a:t>Identify</a:t>
            </a:r>
            <a:r>
              <a:rPr lang="nb-NO" sz="1600" dirty="0"/>
              <a:t> and </a:t>
            </a:r>
            <a:r>
              <a:rPr lang="nb-NO" sz="1600" dirty="0" err="1"/>
              <a:t>develop</a:t>
            </a:r>
            <a:r>
              <a:rPr lang="nb-NO" sz="1600" dirty="0"/>
              <a:t> </a:t>
            </a:r>
            <a:r>
              <a:rPr lang="nb-NO" sz="1600" dirty="0" err="1"/>
              <a:t>new</a:t>
            </a:r>
            <a:r>
              <a:rPr lang="nb-NO" sz="1600" dirty="0"/>
              <a:t> </a:t>
            </a:r>
            <a:r>
              <a:rPr lang="nb-NO" sz="1600" dirty="0" err="1"/>
              <a:t>agreements</a:t>
            </a:r>
            <a:r>
              <a:rPr lang="nb-NO" sz="1600" dirty="0"/>
              <a:t> </a:t>
            </a:r>
            <a:r>
              <a:rPr lang="nb-NO" sz="1600" dirty="0" err="1"/>
              <a:t>within</a:t>
            </a:r>
            <a:r>
              <a:rPr lang="nb-NO" sz="1600" dirty="0"/>
              <a:t> Kopinor’s </a:t>
            </a:r>
            <a:r>
              <a:rPr lang="nb-NO" sz="1600" dirty="0" err="1"/>
              <a:t>field</a:t>
            </a:r>
            <a:r>
              <a:rPr lang="nb-NO" sz="1600" dirty="0"/>
              <a:t> </a:t>
            </a:r>
            <a:r>
              <a:rPr lang="nb-NO" sz="1600" dirty="0" err="1"/>
              <a:t>where</a:t>
            </a:r>
            <a:r>
              <a:rPr lang="nb-NO" sz="1600" dirty="0"/>
              <a:t> </a:t>
            </a:r>
            <a:r>
              <a:rPr lang="nb-NO" sz="1600" dirty="0" err="1"/>
              <a:t>rightsholders</a:t>
            </a:r>
            <a:r>
              <a:rPr lang="nb-NO" sz="1600" dirty="0"/>
              <a:t>’ </a:t>
            </a:r>
            <a:r>
              <a:rPr lang="nb-NO" sz="1600" dirty="0" err="1"/>
              <a:t>interests</a:t>
            </a:r>
            <a:r>
              <a:rPr lang="nb-NO" sz="1600" dirty="0"/>
              <a:t> </a:t>
            </a:r>
            <a:r>
              <a:rPr lang="nb-NO" sz="1600" dirty="0" err="1"/>
              <a:t>are</a:t>
            </a:r>
            <a:r>
              <a:rPr lang="nb-NO" sz="1600" dirty="0"/>
              <a:t> </a:t>
            </a:r>
            <a:r>
              <a:rPr lang="nb-NO" sz="1600" dirty="0" err="1"/>
              <a:t>insufficiently</a:t>
            </a:r>
            <a:r>
              <a:rPr lang="nb-NO" sz="1600" dirty="0"/>
              <a:t> </a:t>
            </a:r>
            <a:r>
              <a:rPr lang="nb-NO" sz="1600" dirty="0" err="1"/>
              <a:t>maintained</a:t>
            </a:r>
            <a:r>
              <a:rPr lang="nb-NO" sz="1600" dirty="0"/>
              <a:t>. </a:t>
            </a:r>
          </a:p>
        </p:txBody>
      </p:sp>
      <p:sp>
        <p:nvSpPr>
          <p:cNvPr id="14" name="Undertittel 2">
            <a:extLst>
              <a:ext uri="{FF2B5EF4-FFF2-40B4-BE49-F238E27FC236}">
                <a16:creationId xmlns:a16="http://schemas.microsoft.com/office/drawing/2014/main" id="{13B9CC42-37CC-4F40-80C8-C67D90C4C950}"/>
              </a:ext>
            </a:extLst>
          </p:cNvPr>
          <p:cNvSpPr txBox="1">
            <a:spLocks/>
          </p:cNvSpPr>
          <p:nvPr/>
        </p:nvSpPr>
        <p:spPr>
          <a:xfrm>
            <a:off x="3059832" y="3573016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/>
              <a:t>Active business </a:t>
            </a:r>
            <a:r>
              <a:rPr lang="nb-NO" sz="1600" dirty="0" err="1"/>
              <a:t>development</a:t>
            </a:r>
            <a:r>
              <a:rPr lang="nb-NO" sz="1600" dirty="0"/>
              <a:t> by </a:t>
            </a:r>
            <a:r>
              <a:rPr lang="nb-NO" sz="1600" dirty="0" err="1"/>
              <a:t>expanding</a:t>
            </a:r>
            <a:r>
              <a:rPr lang="nb-NO" sz="1600" dirty="0"/>
              <a:t> </a:t>
            </a:r>
            <a:r>
              <a:rPr lang="nb-NO" sz="1600" dirty="0" err="1"/>
              <a:t>existing</a:t>
            </a:r>
            <a:r>
              <a:rPr lang="nb-NO" sz="1600" dirty="0"/>
              <a:t> </a:t>
            </a:r>
            <a:r>
              <a:rPr lang="nb-NO" sz="1600" dirty="0" err="1"/>
              <a:t>solutions</a:t>
            </a:r>
            <a:r>
              <a:rPr lang="nb-NO" sz="1600" dirty="0"/>
              <a:t> and </a:t>
            </a:r>
            <a:r>
              <a:rPr lang="nb-NO" sz="1600" dirty="0" err="1"/>
              <a:t>developing</a:t>
            </a:r>
            <a:r>
              <a:rPr lang="nb-NO" sz="1600" dirty="0"/>
              <a:t> </a:t>
            </a:r>
            <a:r>
              <a:rPr lang="nb-NO" sz="1600" dirty="0" err="1"/>
              <a:t>new</a:t>
            </a:r>
            <a:r>
              <a:rPr lang="nb-NO" sz="1600" dirty="0"/>
              <a:t>, </a:t>
            </a:r>
            <a:r>
              <a:rPr lang="nb-NO" sz="1600" dirty="0" err="1"/>
              <a:t>attractive</a:t>
            </a:r>
            <a:r>
              <a:rPr lang="nb-NO" sz="1600" dirty="0"/>
              <a:t> services.</a:t>
            </a:r>
            <a:endParaRPr lang="nb-NO" sz="1600" b="1" dirty="0">
              <a:solidFill>
                <a:srgbClr val="951036"/>
              </a:solidFill>
            </a:endParaRPr>
          </a:p>
        </p:txBody>
      </p:sp>
      <p:sp>
        <p:nvSpPr>
          <p:cNvPr id="15" name="Undertittel 2">
            <a:extLst>
              <a:ext uri="{FF2B5EF4-FFF2-40B4-BE49-F238E27FC236}">
                <a16:creationId xmlns:a16="http://schemas.microsoft.com/office/drawing/2014/main" id="{CF38965F-17DF-4DE2-9E3C-D07E517CC80F}"/>
              </a:ext>
            </a:extLst>
          </p:cNvPr>
          <p:cNvSpPr txBox="1">
            <a:spLocks/>
          </p:cNvSpPr>
          <p:nvPr/>
        </p:nvSpPr>
        <p:spPr>
          <a:xfrm>
            <a:off x="5724128" y="3573016"/>
            <a:ext cx="252028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 err="1"/>
              <a:t>Become</a:t>
            </a:r>
            <a:r>
              <a:rPr lang="nb-NO" sz="1600" dirty="0"/>
              <a:t> a more visible and </a:t>
            </a:r>
            <a:r>
              <a:rPr lang="nb-NO" sz="1600" dirty="0" err="1"/>
              <a:t>active</a:t>
            </a:r>
            <a:r>
              <a:rPr lang="nb-NO" sz="1600" dirty="0"/>
              <a:t> </a:t>
            </a:r>
            <a:r>
              <a:rPr lang="nb-NO" sz="1600" dirty="0" err="1"/>
              <a:t>actor</a:t>
            </a:r>
            <a:r>
              <a:rPr lang="nb-NO" sz="1600" dirty="0"/>
              <a:t>, </a:t>
            </a:r>
            <a:r>
              <a:rPr lang="nb-NO" sz="1600" dirty="0" err="1"/>
              <a:t>strengthening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understanding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copyright and </a:t>
            </a:r>
            <a:r>
              <a:rPr lang="nb-NO" sz="1600" dirty="0" err="1"/>
              <a:t>collective</a:t>
            </a:r>
            <a:r>
              <a:rPr lang="nb-NO" sz="1600" dirty="0"/>
              <a:t> </a:t>
            </a:r>
            <a:r>
              <a:rPr lang="nb-NO" sz="1600" dirty="0" err="1"/>
              <a:t>rights</a:t>
            </a:r>
            <a:r>
              <a:rPr lang="nb-NO" sz="1600" dirty="0"/>
              <a:t> management. </a:t>
            </a:r>
          </a:p>
        </p:txBody>
      </p:sp>
    </p:spTree>
    <p:extLst>
      <p:ext uri="{BB962C8B-B14F-4D97-AF65-F5344CB8AC3E}">
        <p14:creationId xmlns:p14="http://schemas.microsoft.com/office/powerpoint/2010/main" val="42795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79512" y="1512687"/>
          <a:ext cx="8458201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b="1"/>
              <a:t>Inntektsutviklingen / Income development</a:t>
            </a:r>
            <a:endParaRPr lang="nb-NO" sz="32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979588" y="1112577"/>
            <a:ext cx="748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/>
              <a:t>Totalt 7,549 </a:t>
            </a:r>
            <a:r>
              <a:rPr lang="nb-NO" sz="2000" dirty="0"/>
              <a:t>mrd. </a:t>
            </a:r>
            <a:r>
              <a:rPr lang="nb-NO" sz="2000"/>
              <a:t>kr siden 1980 / 7.549 bn. NOK since 1980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82936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7772400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200" b="1" dirty="0">
                <a:solidFill>
                  <a:srgbClr val="951036"/>
                </a:solidFill>
              </a:rPr>
              <a:t>Kopieringsavtaler / Licensing Agreements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16A1297B-786F-44A0-B0E5-85DF32EBB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33056"/>
          </a:xfrm>
        </p:spPr>
        <p:txBody>
          <a:bodyPr/>
          <a:lstStyle/>
          <a:p>
            <a:pPr marL="0" indent="0">
              <a:buNone/>
            </a:pPr>
            <a:r>
              <a:rPr lang="nb-NO" dirty="0" err="1"/>
              <a:t>Education</a:t>
            </a:r>
            <a:r>
              <a:rPr lang="nb-NO" dirty="0"/>
              <a:t> </a:t>
            </a:r>
            <a:r>
              <a:rPr lang="nb-NO" dirty="0" err="1"/>
              <a:t>sector</a:t>
            </a:r>
            <a:r>
              <a:rPr lang="nb-NO" dirty="0"/>
              <a:t> – 75–80 % </a:t>
            </a:r>
            <a:r>
              <a:rPr lang="nb-NO" dirty="0" err="1"/>
              <a:t>of</a:t>
            </a:r>
            <a:r>
              <a:rPr lang="nb-NO" dirty="0"/>
              <a:t> total </a:t>
            </a:r>
            <a:r>
              <a:rPr lang="nb-NO" dirty="0" err="1"/>
              <a:t>income</a:t>
            </a:r>
            <a:endParaRPr lang="nb-NO" dirty="0"/>
          </a:p>
          <a:p>
            <a:pPr>
              <a:buClr>
                <a:srgbClr val="9B0033"/>
              </a:buClr>
            </a:pPr>
            <a:r>
              <a:rPr lang="nb-NO" sz="2200" dirty="0" err="1"/>
              <a:t>Adjusted</a:t>
            </a:r>
            <a:r>
              <a:rPr lang="nb-NO" sz="2200" dirty="0"/>
              <a:t> </a:t>
            </a:r>
            <a:r>
              <a:rPr lang="nb-NO" sz="2200" dirty="0" err="1"/>
              <a:t>annually</a:t>
            </a:r>
            <a:r>
              <a:rPr lang="nb-NO" sz="2200" dirty="0"/>
              <a:t> </a:t>
            </a:r>
            <a:r>
              <a:rPr lang="nb-NO" sz="2200" dirty="0" err="1"/>
              <a:t>with</a:t>
            </a:r>
            <a:r>
              <a:rPr lang="nb-NO" sz="2200" dirty="0"/>
              <a:t> </a:t>
            </a:r>
            <a:r>
              <a:rPr lang="nb-NO" sz="2200" dirty="0" err="1"/>
              <a:t>index</a:t>
            </a:r>
            <a:r>
              <a:rPr lang="nb-NO" sz="2200" dirty="0"/>
              <a:t> for </a:t>
            </a:r>
            <a:r>
              <a:rPr lang="nb-NO" sz="2200" dirty="0" err="1"/>
              <a:t>costs</a:t>
            </a:r>
            <a:r>
              <a:rPr lang="nb-NO" sz="2200" dirty="0"/>
              <a:t> </a:t>
            </a:r>
            <a:r>
              <a:rPr lang="nb-NO" sz="2200" dirty="0" err="1"/>
              <a:t>of</a:t>
            </a:r>
            <a:r>
              <a:rPr lang="nb-NO" sz="2200" dirty="0"/>
              <a:t> </a:t>
            </a:r>
            <a:r>
              <a:rPr lang="nb-NO" sz="2200" dirty="0" err="1"/>
              <a:t>living</a:t>
            </a:r>
            <a:endParaRPr lang="nb-NO" sz="2200" dirty="0"/>
          </a:p>
          <a:p>
            <a:pPr>
              <a:buClr>
                <a:srgbClr val="9B0033"/>
              </a:buClr>
            </a:pPr>
            <a:r>
              <a:rPr lang="nb-NO" sz="2200" dirty="0" err="1"/>
              <a:t>Higher</a:t>
            </a:r>
            <a:r>
              <a:rPr lang="nb-NO" sz="2200" dirty="0"/>
              <a:t> </a:t>
            </a:r>
            <a:r>
              <a:rPr lang="nb-NO" sz="2200" dirty="0" err="1"/>
              <a:t>education</a:t>
            </a:r>
            <a:r>
              <a:rPr lang="nb-NO" sz="2200" dirty="0"/>
              <a:t> </a:t>
            </a:r>
            <a:r>
              <a:rPr lang="nb-NO" sz="2200" dirty="0" err="1"/>
              <a:t>agreement</a:t>
            </a:r>
            <a:r>
              <a:rPr lang="nb-NO" sz="2200" dirty="0"/>
              <a:t> 2021–2024</a:t>
            </a:r>
          </a:p>
          <a:p>
            <a:pPr>
              <a:buClr>
                <a:srgbClr val="9B0033"/>
              </a:buClr>
            </a:pPr>
            <a:r>
              <a:rPr lang="en-US" sz="2200" dirty="0"/>
              <a:t>Municipal primary and secondary education</a:t>
            </a:r>
            <a:br>
              <a:rPr lang="en-US" sz="2200" dirty="0"/>
            </a:br>
            <a:r>
              <a:rPr lang="en-US" sz="2200" dirty="0"/>
              <a:t>incl. public administration agreement </a:t>
            </a:r>
            <a:r>
              <a:rPr lang="nb-NO" sz="2200" dirty="0"/>
              <a:t>2022–2025</a:t>
            </a:r>
          </a:p>
          <a:p>
            <a:pPr marL="0" indent="0">
              <a:buNone/>
            </a:pP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agreements</a:t>
            </a:r>
            <a:r>
              <a:rPr lang="nb-NO" dirty="0"/>
              <a:t> – 20–25 %</a:t>
            </a:r>
          </a:p>
          <a:p>
            <a:pPr>
              <a:buClr>
                <a:srgbClr val="9B0033"/>
              </a:buClr>
            </a:pPr>
            <a:r>
              <a:rPr lang="nb-NO" sz="2200" dirty="0" err="1"/>
              <a:t>Any</a:t>
            </a:r>
            <a:r>
              <a:rPr lang="nb-NO" sz="2200" dirty="0"/>
              <a:t> </a:t>
            </a:r>
            <a:r>
              <a:rPr lang="nb-NO" sz="2200" dirty="0" err="1"/>
              <a:t>low-hanging</a:t>
            </a:r>
            <a:r>
              <a:rPr lang="nb-NO" sz="2200" dirty="0"/>
              <a:t> </a:t>
            </a:r>
            <a:r>
              <a:rPr lang="nb-NO" sz="2200" dirty="0" err="1"/>
              <a:t>fruits</a:t>
            </a:r>
            <a:r>
              <a:rPr lang="nb-NO" sz="2200" dirty="0"/>
              <a:t>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726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8928992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300" b="1" dirty="0">
                <a:solidFill>
                  <a:srgbClr val="951036"/>
                </a:solidFill>
              </a:rPr>
              <a:t>Noen </a:t>
            </a:r>
            <a:r>
              <a:rPr lang="nb-NO" sz="2300" b="1">
                <a:solidFill>
                  <a:srgbClr val="951036"/>
                </a:solidFill>
              </a:rPr>
              <a:t>strategiske hovedsatsinger / Some Main Strategic Focus </a:t>
            </a:r>
            <a:r>
              <a:rPr lang="nb-NO" sz="2300" b="1" dirty="0">
                <a:solidFill>
                  <a:srgbClr val="951036"/>
                </a:solidFill>
              </a:rPr>
              <a:t>A</a:t>
            </a:r>
            <a:r>
              <a:rPr lang="nb-NO" sz="2300" b="1">
                <a:solidFill>
                  <a:srgbClr val="951036"/>
                </a:solidFill>
              </a:rPr>
              <a:t>reas</a:t>
            </a:r>
            <a:endParaRPr lang="nb-NO" sz="2300" b="1" dirty="0">
              <a:solidFill>
                <a:srgbClr val="951036"/>
              </a:solidFill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>
          <a:xfrm>
            <a:off x="443350" y="980728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/>
              <a:t>Identifisere områder og utvikle nye avtaler innenfor Kopinors felt hvor rettighets-havernes rettigheter ikke blir tilstrekkelig ivaretatt.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>
          <a:xfrm>
            <a:off x="5724128" y="980728"/>
            <a:ext cx="252028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/>
              <a:t>Bli en mer synlig og aktiv aktør som styrker forståelsen for opphavsrett og kollektiv rettighetsforvaltning.</a:t>
            </a:r>
            <a:endParaRPr lang="nb-NO" sz="1800" dirty="0"/>
          </a:p>
        </p:txBody>
      </p:sp>
      <p:sp>
        <p:nvSpPr>
          <p:cNvPr id="9" name="Undertittel 2"/>
          <p:cNvSpPr txBox="1">
            <a:spLocks/>
          </p:cNvSpPr>
          <p:nvPr/>
        </p:nvSpPr>
        <p:spPr>
          <a:xfrm>
            <a:off x="3059832" y="980728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dirty="0"/>
              <a:t>Aktiv forretnings-utvikling gjennom å videreutvikle eksisterende løsninger for kopiering og bruk og å utvikle nye attraktive tjenester.</a:t>
            </a:r>
            <a:endParaRPr lang="nb-NO" sz="1800" b="1" dirty="0">
              <a:solidFill>
                <a:srgbClr val="951036"/>
              </a:solidFill>
            </a:endParaRP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B248ADA6-ECD8-4D0A-AE9D-FB9C9EB0DAD7}"/>
              </a:ext>
            </a:extLst>
          </p:cNvPr>
          <p:cNvSpPr txBox="1">
            <a:spLocks/>
          </p:cNvSpPr>
          <p:nvPr/>
        </p:nvSpPr>
        <p:spPr>
          <a:xfrm>
            <a:off x="443350" y="3573016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 err="1"/>
              <a:t>Identify</a:t>
            </a:r>
            <a:r>
              <a:rPr lang="nb-NO" sz="1600" dirty="0"/>
              <a:t> and </a:t>
            </a:r>
            <a:r>
              <a:rPr lang="nb-NO" sz="1600" dirty="0" err="1"/>
              <a:t>develop</a:t>
            </a:r>
            <a:r>
              <a:rPr lang="nb-NO" sz="1600" dirty="0"/>
              <a:t> </a:t>
            </a:r>
            <a:r>
              <a:rPr lang="nb-NO" sz="1600" dirty="0" err="1"/>
              <a:t>new</a:t>
            </a:r>
            <a:r>
              <a:rPr lang="nb-NO" sz="1600" dirty="0"/>
              <a:t> </a:t>
            </a:r>
            <a:r>
              <a:rPr lang="nb-NO" sz="1600" dirty="0" err="1"/>
              <a:t>agreements</a:t>
            </a:r>
            <a:r>
              <a:rPr lang="nb-NO" sz="1600" dirty="0"/>
              <a:t> </a:t>
            </a:r>
            <a:r>
              <a:rPr lang="nb-NO" sz="1600" dirty="0" err="1"/>
              <a:t>within</a:t>
            </a:r>
            <a:r>
              <a:rPr lang="nb-NO" sz="1600" dirty="0"/>
              <a:t> Kopinor’s </a:t>
            </a:r>
            <a:r>
              <a:rPr lang="nb-NO" sz="1600" dirty="0" err="1"/>
              <a:t>field</a:t>
            </a:r>
            <a:r>
              <a:rPr lang="nb-NO" sz="1600" dirty="0"/>
              <a:t> </a:t>
            </a:r>
            <a:r>
              <a:rPr lang="nb-NO" sz="1600" dirty="0" err="1"/>
              <a:t>where</a:t>
            </a:r>
            <a:r>
              <a:rPr lang="nb-NO" sz="1600" dirty="0"/>
              <a:t> </a:t>
            </a:r>
            <a:r>
              <a:rPr lang="nb-NO" sz="1600" dirty="0" err="1"/>
              <a:t>rightsholders</a:t>
            </a:r>
            <a:r>
              <a:rPr lang="nb-NO" sz="1600" dirty="0"/>
              <a:t>’ </a:t>
            </a:r>
            <a:r>
              <a:rPr lang="nb-NO" sz="1600" dirty="0" err="1"/>
              <a:t>interests</a:t>
            </a:r>
            <a:r>
              <a:rPr lang="nb-NO" sz="1600" dirty="0"/>
              <a:t> </a:t>
            </a:r>
            <a:r>
              <a:rPr lang="nb-NO" sz="1600" dirty="0" err="1"/>
              <a:t>are</a:t>
            </a:r>
            <a:r>
              <a:rPr lang="nb-NO" sz="1600" dirty="0"/>
              <a:t> </a:t>
            </a:r>
            <a:r>
              <a:rPr lang="nb-NO" sz="1600" dirty="0" err="1"/>
              <a:t>insufficiently</a:t>
            </a:r>
            <a:r>
              <a:rPr lang="nb-NO" sz="1600" dirty="0"/>
              <a:t> </a:t>
            </a:r>
            <a:r>
              <a:rPr lang="nb-NO" sz="1600" dirty="0" err="1"/>
              <a:t>maintained</a:t>
            </a:r>
            <a:r>
              <a:rPr lang="nb-NO" sz="1600" dirty="0"/>
              <a:t>. </a:t>
            </a:r>
          </a:p>
        </p:txBody>
      </p:sp>
      <p:sp>
        <p:nvSpPr>
          <p:cNvPr id="14" name="Undertittel 2">
            <a:extLst>
              <a:ext uri="{FF2B5EF4-FFF2-40B4-BE49-F238E27FC236}">
                <a16:creationId xmlns:a16="http://schemas.microsoft.com/office/drawing/2014/main" id="{13B9CC42-37CC-4F40-80C8-C67D90C4C950}"/>
              </a:ext>
            </a:extLst>
          </p:cNvPr>
          <p:cNvSpPr txBox="1">
            <a:spLocks/>
          </p:cNvSpPr>
          <p:nvPr/>
        </p:nvSpPr>
        <p:spPr>
          <a:xfrm>
            <a:off x="3059832" y="3573016"/>
            <a:ext cx="23762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/>
              <a:t>Active business </a:t>
            </a:r>
            <a:r>
              <a:rPr lang="nb-NO" sz="1600" dirty="0" err="1"/>
              <a:t>development</a:t>
            </a:r>
            <a:r>
              <a:rPr lang="nb-NO" sz="1600" dirty="0"/>
              <a:t> by </a:t>
            </a:r>
            <a:r>
              <a:rPr lang="nb-NO" sz="1600" dirty="0" err="1"/>
              <a:t>expanding</a:t>
            </a:r>
            <a:r>
              <a:rPr lang="nb-NO" sz="1600" dirty="0"/>
              <a:t> </a:t>
            </a:r>
            <a:r>
              <a:rPr lang="nb-NO" sz="1600" dirty="0" err="1"/>
              <a:t>existing</a:t>
            </a:r>
            <a:r>
              <a:rPr lang="nb-NO" sz="1600" dirty="0"/>
              <a:t> </a:t>
            </a:r>
            <a:r>
              <a:rPr lang="nb-NO" sz="1600" dirty="0" err="1"/>
              <a:t>solutions</a:t>
            </a:r>
            <a:r>
              <a:rPr lang="nb-NO" sz="1600" dirty="0"/>
              <a:t> and </a:t>
            </a:r>
            <a:r>
              <a:rPr lang="nb-NO" sz="1600" dirty="0" err="1"/>
              <a:t>developing</a:t>
            </a:r>
            <a:r>
              <a:rPr lang="nb-NO" sz="1600" dirty="0"/>
              <a:t> </a:t>
            </a:r>
            <a:r>
              <a:rPr lang="nb-NO" sz="1600" dirty="0" err="1"/>
              <a:t>new</a:t>
            </a:r>
            <a:r>
              <a:rPr lang="nb-NO" sz="1600" dirty="0"/>
              <a:t>, </a:t>
            </a:r>
            <a:r>
              <a:rPr lang="nb-NO" sz="1600" dirty="0" err="1"/>
              <a:t>attractive</a:t>
            </a:r>
            <a:r>
              <a:rPr lang="nb-NO" sz="1600" dirty="0"/>
              <a:t> services.</a:t>
            </a:r>
            <a:endParaRPr lang="nb-NO" sz="1600" b="1" dirty="0">
              <a:solidFill>
                <a:srgbClr val="951036"/>
              </a:solidFill>
            </a:endParaRPr>
          </a:p>
        </p:txBody>
      </p:sp>
      <p:sp>
        <p:nvSpPr>
          <p:cNvPr id="15" name="Undertittel 2">
            <a:extLst>
              <a:ext uri="{FF2B5EF4-FFF2-40B4-BE49-F238E27FC236}">
                <a16:creationId xmlns:a16="http://schemas.microsoft.com/office/drawing/2014/main" id="{CF38965F-17DF-4DE2-9E3C-D07E517CC80F}"/>
              </a:ext>
            </a:extLst>
          </p:cNvPr>
          <p:cNvSpPr txBox="1">
            <a:spLocks/>
          </p:cNvSpPr>
          <p:nvPr/>
        </p:nvSpPr>
        <p:spPr>
          <a:xfrm>
            <a:off x="5724128" y="3573016"/>
            <a:ext cx="252028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dirty="0" err="1"/>
              <a:t>Become</a:t>
            </a:r>
            <a:r>
              <a:rPr lang="nb-NO" sz="1600" dirty="0"/>
              <a:t> a more visible and </a:t>
            </a:r>
            <a:r>
              <a:rPr lang="nb-NO" sz="1600" dirty="0" err="1"/>
              <a:t>active</a:t>
            </a:r>
            <a:r>
              <a:rPr lang="nb-NO" sz="1600" dirty="0"/>
              <a:t> </a:t>
            </a:r>
            <a:r>
              <a:rPr lang="nb-NO" sz="1600" dirty="0" err="1"/>
              <a:t>actor</a:t>
            </a:r>
            <a:r>
              <a:rPr lang="nb-NO" sz="1600" dirty="0"/>
              <a:t>, </a:t>
            </a:r>
            <a:r>
              <a:rPr lang="nb-NO" sz="1600" dirty="0" err="1"/>
              <a:t>strengthening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understanding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copyright and </a:t>
            </a:r>
            <a:r>
              <a:rPr lang="nb-NO" sz="1600" dirty="0" err="1"/>
              <a:t>collective</a:t>
            </a:r>
            <a:r>
              <a:rPr lang="nb-NO" sz="1600" dirty="0"/>
              <a:t> </a:t>
            </a:r>
            <a:r>
              <a:rPr lang="nb-NO" sz="1600" dirty="0" err="1"/>
              <a:t>rights</a:t>
            </a:r>
            <a:r>
              <a:rPr lang="nb-NO" sz="1600" dirty="0"/>
              <a:t> management. </a:t>
            </a:r>
          </a:p>
        </p:txBody>
      </p:sp>
    </p:spTree>
    <p:extLst>
      <p:ext uri="{BB962C8B-B14F-4D97-AF65-F5344CB8AC3E}">
        <p14:creationId xmlns:p14="http://schemas.microsoft.com/office/powerpoint/2010/main" val="356096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7772400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800" b="1" dirty="0">
                <a:solidFill>
                  <a:srgbClr val="951036"/>
                </a:solidFill>
              </a:rPr>
              <a:t>Private </a:t>
            </a:r>
            <a:r>
              <a:rPr lang="nb-NO" sz="4800" b="1" dirty="0" err="1">
                <a:solidFill>
                  <a:srgbClr val="951036"/>
                </a:solidFill>
              </a:rPr>
              <a:t>Copying</a:t>
            </a:r>
            <a:r>
              <a:rPr lang="nb-NO" sz="4800" b="1" dirty="0">
                <a:solidFill>
                  <a:srgbClr val="951036"/>
                </a:solidFill>
              </a:rPr>
              <a:t>?</a:t>
            </a:r>
          </a:p>
        </p:txBody>
      </p:sp>
      <p:pic>
        <p:nvPicPr>
          <p:cNvPr id="1026" name="Picture 2" descr="A46-TrendArrow-Orange-GoUp">
            <a:extLst>
              <a:ext uri="{FF2B5EF4-FFF2-40B4-BE49-F238E27FC236}">
                <a16:creationId xmlns:a16="http://schemas.microsoft.com/office/drawing/2014/main" id="{2DF47796-0C91-4285-9F96-11CAA7345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42938"/>
            <a:ext cx="88011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4E49383F-B8BB-47A1-8BBF-0DD0E51B5C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3" y="1285817"/>
            <a:ext cx="8483751" cy="3744416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C0D3ED90-8F00-46C8-B9BA-A3960E1174AB}"/>
              </a:ext>
            </a:extLst>
          </p:cNvPr>
          <p:cNvSpPr txBox="1"/>
          <p:nvPr/>
        </p:nvSpPr>
        <p:spPr>
          <a:xfrm rot="16823652">
            <a:off x="1982918" y="2307888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A65F8D3A-E71E-4790-9367-9A45D70CAC05}"/>
              </a:ext>
            </a:extLst>
          </p:cNvPr>
          <p:cNvSpPr txBox="1"/>
          <p:nvPr/>
        </p:nvSpPr>
        <p:spPr>
          <a:xfrm rot="14551079">
            <a:off x="4711607" y="2946926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1CAE205-A7BB-4E16-8020-5B205F7FD9AF}"/>
              </a:ext>
            </a:extLst>
          </p:cNvPr>
          <p:cNvSpPr txBox="1"/>
          <p:nvPr/>
        </p:nvSpPr>
        <p:spPr>
          <a:xfrm rot="1835493">
            <a:off x="7206545" y="4045237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50">
                <a:solidFill>
                  <a:srgbClr val="FF0000"/>
                </a:solidFill>
              </a:rPr>
              <a:t>REMUNERATION</a:t>
            </a:r>
          </a:p>
        </p:txBody>
      </p:sp>
    </p:spTree>
    <p:extLst>
      <p:ext uri="{BB962C8B-B14F-4D97-AF65-F5344CB8AC3E}">
        <p14:creationId xmlns:p14="http://schemas.microsoft.com/office/powerpoint/2010/main" val="234173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7772400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800" b="1" dirty="0">
                <a:solidFill>
                  <a:srgbClr val="951036"/>
                </a:solidFill>
              </a:rPr>
              <a:t>Public Lending Rights?</a:t>
            </a:r>
          </a:p>
        </p:txBody>
      </p:sp>
      <p:pic>
        <p:nvPicPr>
          <p:cNvPr id="1026" name="Picture 2" descr="A46-TrendArrow-Orange-GoUp">
            <a:extLst>
              <a:ext uri="{FF2B5EF4-FFF2-40B4-BE49-F238E27FC236}">
                <a16:creationId xmlns:a16="http://schemas.microsoft.com/office/drawing/2014/main" id="{2DF47796-0C91-4285-9F96-11CAA7345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42938"/>
            <a:ext cx="88011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4E49383F-B8BB-47A1-8BBF-0DD0E51B5C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3" y="1285817"/>
            <a:ext cx="8483751" cy="3744416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30C0269C-961A-4EEB-B00F-6089714DB7CB}"/>
              </a:ext>
            </a:extLst>
          </p:cNvPr>
          <p:cNvSpPr txBox="1"/>
          <p:nvPr/>
        </p:nvSpPr>
        <p:spPr>
          <a:xfrm rot="16823652">
            <a:off x="1982918" y="2307888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8638F79-1B4E-40D5-9D41-2A663D8CA5E4}"/>
              </a:ext>
            </a:extLst>
          </p:cNvPr>
          <p:cNvSpPr txBox="1"/>
          <p:nvPr/>
        </p:nvSpPr>
        <p:spPr>
          <a:xfrm rot="14551079">
            <a:off x="4711607" y="2946926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E51ED0E-291C-4D1E-ACAA-B09200CF3F32}"/>
              </a:ext>
            </a:extLst>
          </p:cNvPr>
          <p:cNvSpPr txBox="1"/>
          <p:nvPr/>
        </p:nvSpPr>
        <p:spPr>
          <a:xfrm rot="1835493">
            <a:off x="7206545" y="4045237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50">
                <a:solidFill>
                  <a:srgbClr val="FF0000"/>
                </a:solidFill>
              </a:rPr>
              <a:t>REMUNERATION</a:t>
            </a:r>
          </a:p>
        </p:txBody>
      </p:sp>
    </p:spTree>
    <p:extLst>
      <p:ext uri="{BB962C8B-B14F-4D97-AF65-F5344CB8AC3E}">
        <p14:creationId xmlns:p14="http://schemas.microsoft.com/office/powerpoint/2010/main" val="252286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467544" y="116632"/>
            <a:ext cx="7772400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800" b="1" dirty="0">
                <a:solidFill>
                  <a:srgbClr val="951036"/>
                </a:solidFill>
              </a:rPr>
              <a:t>Cultural Heritage </a:t>
            </a:r>
            <a:r>
              <a:rPr lang="nb-NO" sz="4800" b="1" dirty="0" err="1">
                <a:solidFill>
                  <a:srgbClr val="951036"/>
                </a:solidFill>
              </a:rPr>
              <a:t>Institutions</a:t>
            </a:r>
            <a:r>
              <a:rPr lang="nb-NO" sz="4800" b="1" dirty="0">
                <a:solidFill>
                  <a:srgbClr val="951036"/>
                </a:solidFill>
              </a:rPr>
              <a:t>?</a:t>
            </a:r>
          </a:p>
        </p:txBody>
      </p:sp>
      <p:pic>
        <p:nvPicPr>
          <p:cNvPr id="1026" name="Picture 2" descr="A46-TrendArrow-Orange-GoUp">
            <a:extLst>
              <a:ext uri="{FF2B5EF4-FFF2-40B4-BE49-F238E27FC236}">
                <a16:creationId xmlns:a16="http://schemas.microsoft.com/office/drawing/2014/main" id="{2DF47796-0C91-4285-9F96-11CAA7345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42938"/>
            <a:ext cx="88011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4E49383F-B8BB-47A1-8BBF-0DD0E51B5C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3" y="1285817"/>
            <a:ext cx="8483751" cy="3744416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D122175F-E5F3-46B1-BBE9-980C8912C5BE}"/>
              </a:ext>
            </a:extLst>
          </p:cNvPr>
          <p:cNvSpPr txBox="1"/>
          <p:nvPr/>
        </p:nvSpPr>
        <p:spPr>
          <a:xfrm rot="16823652">
            <a:off x="1982918" y="2307888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BDA3339-E764-4488-B65B-77C25D88CD18}"/>
              </a:ext>
            </a:extLst>
          </p:cNvPr>
          <p:cNvSpPr txBox="1"/>
          <p:nvPr/>
        </p:nvSpPr>
        <p:spPr>
          <a:xfrm rot="14551079">
            <a:off x="4711607" y="2946926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>
                <a:solidFill>
                  <a:srgbClr val="FF0000"/>
                </a:solidFill>
              </a:rPr>
              <a:t>REMUNERATION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7315663-171E-4992-9045-3CEC2A4F5E15}"/>
              </a:ext>
            </a:extLst>
          </p:cNvPr>
          <p:cNvSpPr txBox="1"/>
          <p:nvPr/>
        </p:nvSpPr>
        <p:spPr>
          <a:xfrm rot="1835493">
            <a:off x="7206545" y="4045237"/>
            <a:ext cx="1665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50">
                <a:solidFill>
                  <a:srgbClr val="FF0000"/>
                </a:solidFill>
              </a:rPr>
              <a:t>REMUNERATION</a:t>
            </a:r>
          </a:p>
        </p:txBody>
      </p:sp>
    </p:spTree>
    <p:extLst>
      <p:ext uri="{BB962C8B-B14F-4D97-AF65-F5344CB8AC3E}">
        <p14:creationId xmlns:p14="http://schemas.microsoft.com/office/powerpoint/2010/main" val="115808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PINOR">
      <a:dk1>
        <a:sysClr val="windowText" lastClr="000000"/>
      </a:dk1>
      <a:lt1>
        <a:sysClr val="window" lastClr="FFFFFF"/>
      </a:lt1>
      <a:dk2>
        <a:srgbClr val="838C7A"/>
      </a:dk2>
      <a:lt2>
        <a:srgbClr val="EEECE1"/>
      </a:lt2>
      <a:accent1>
        <a:srgbClr val="951037"/>
      </a:accent1>
      <a:accent2>
        <a:srgbClr val="BEB98E"/>
      </a:accent2>
      <a:accent3>
        <a:srgbClr val="5CB1CC"/>
      </a:accent3>
      <a:accent4>
        <a:srgbClr val="7D227E"/>
      </a:accent4>
      <a:accent5>
        <a:srgbClr val="E8B319"/>
      </a:accent5>
      <a:accent6>
        <a:srgbClr val="9BBD38"/>
      </a:accent6>
      <a:hlink>
        <a:srgbClr val="838C7A"/>
      </a:hlink>
      <a:folHlink>
        <a:srgbClr val="BEB9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234</TotalTime>
  <Words>468</Words>
  <Application>Microsoft Office PowerPoint</Application>
  <PresentationFormat>Skjermfremvisning (4:3)</PresentationFormat>
  <Paragraphs>70</Paragraphs>
  <Slides>13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Nordisk stormøte 2022</vt:lpstr>
      <vt:lpstr>PowerPoint-presentasjon</vt:lpstr>
      <vt:lpstr>PowerPoint-presentasjon</vt:lpstr>
      <vt:lpstr>Inntektsutviklingen / Income development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Kopinor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Christer Jakobsen</dc:creator>
  <cp:lastModifiedBy>Heidi Wøllo</cp:lastModifiedBy>
  <cp:revision>33</cp:revision>
  <dcterms:created xsi:type="dcterms:W3CDTF">2014-07-31T06:45:02Z</dcterms:created>
  <dcterms:modified xsi:type="dcterms:W3CDTF">2022-05-04T07:59:24Z</dcterms:modified>
</cp:coreProperties>
</file>