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0" r:id="rId2"/>
    <p:sldId id="335" r:id="rId3"/>
    <p:sldId id="334" r:id="rId4"/>
    <p:sldId id="347" r:id="rId5"/>
    <p:sldId id="348" r:id="rId6"/>
    <p:sldId id="336" r:id="rId7"/>
    <p:sldId id="349" r:id="rId8"/>
    <p:sldId id="337" r:id="rId9"/>
    <p:sldId id="350" r:id="rId10"/>
    <p:sldId id="344" r:id="rId11"/>
    <p:sldId id="289" r:id="rId12"/>
  </p:sldIdLst>
  <p:sldSz cx="12192000" cy="6858000"/>
  <p:notesSz cx="6858000" cy="9144000"/>
  <p:embeddedFontLst>
    <p:embeddedFont>
      <p:font typeface="Eczar" panose="020B0604020202020204" charset="0"/>
      <p:regular r:id="rId15"/>
      <p:bold r:id="rId16"/>
    </p:embeddedFont>
    <p:embeddedFont>
      <p:font typeface="Georgia" panose="02040502050405020303" pitchFamily="18" charset="0"/>
      <p:regular r:id="rId17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  <p:embeddedFont>
      <p:font typeface="Roboto Condensed" panose="02000000000000000000" pitchFamily="2" charset="0"/>
      <p:regular r:id="rId25"/>
      <p:bold r:id="rId26"/>
      <p:italic r:id="rId27"/>
      <p:boldItalic r:id="rId28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026">
          <p15:clr>
            <a:srgbClr val="A4A3A4"/>
          </p15:clr>
        </p15:guide>
        <p15:guide id="4" orient="horz" pos="346">
          <p15:clr>
            <a:srgbClr val="A4A3A4"/>
          </p15:clr>
        </p15:guide>
        <p15:guide id="5" orient="horz" pos="935">
          <p15:clr>
            <a:srgbClr val="A4A3A4"/>
          </p15:clr>
        </p15:guide>
        <p15:guide id="6" orient="horz" pos="3748">
          <p15:clr>
            <a:srgbClr val="A4A3A4"/>
          </p15:clr>
        </p15:guide>
        <p15:guide id="7" pos="438">
          <p15:clr>
            <a:srgbClr val="A4A3A4"/>
          </p15:clr>
        </p15:guide>
        <p15:guide id="8" pos="72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61FF"/>
    <a:srgbClr val="5D6BD1"/>
    <a:srgbClr val="5D65A4"/>
    <a:srgbClr val="4F5380"/>
    <a:srgbClr val="4A8FFF"/>
    <a:srgbClr val="23264A"/>
    <a:srgbClr val="FF4C56"/>
    <a:srgbClr val="CC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6B9E91-B7C7-40EF-BA6E-7988D53BF957}" v="10" dt="2022-05-03T13:43:26.3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33" y="58"/>
      </p:cViewPr>
      <p:guideLst>
        <p:guide orient="horz" pos="2160"/>
        <p:guide pos="3840"/>
        <p:guide orient="horz" pos="1026"/>
        <p:guide orient="horz" pos="346"/>
        <p:guide orient="horz" pos="935"/>
        <p:guide orient="horz" pos="3748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06D5C-223F-4733-8826-C6049E310B72}" type="datetimeFigureOut">
              <a:rPr lang="fi-FI" sz="800" smtClean="0"/>
              <a:t>3.5.2022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12E8C-EC62-4524-84D2-3A76ACFC5CE8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390409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F97B7-167A-4CE1-BAA2-BF10E24CBD22}" type="datetimeFigureOut">
              <a:rPr lang="fi-FI" smtClean="0"/>
              <a:t>3.5.2022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33B38A8C-37F4-4257-B486-D71EF34C76D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1560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err="1"/>
              <a:t>Terminologiaan</a:t>
            </a:r>
            <a:r>
              <a:rPr lang="en-GB" sz="1200"/>
              <a:t> </a:t>
            </a:r>
            <a:r>
              <a:rPr lang="en-GB" sz="1200" err="1"/>
              <a:t>muutoksia</a:t>
            </a:r>
            <a:r>
              <a:rPr lang="en-GB" sz="1200"/>
              <a:t>: “</a:t>
            </a:r>
            <a:r>
              <a:rPr lang="en-GB" sz="1200" err="1"/>
              <a:t>yhteishallinnointiorganisaatio</a:t>
            </a:r>
            <a:r>
              <a:rPr lang="en-GB" sz="1200"/>
              <a:t>”, “</a:t>
            </a:r>
            <a:r>
              <a:rPr lang="en-GB" sz="1200" err="1"/>
              <a:t>sopimuslisenssiorganisaatio</a:t>
            </a:r>
            <a:r>
              <a:rPr lang="en-GB" sz="1200"/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/>
              <a:t>Hyväksymispäätöstä haettaessa organisaation tulee toimittaa suunnitelma: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/>
              <a:t>Organisaation myöntämistä käyttöluvista tiedottamisesta tekijöille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/>
              <a:t>Mahdollisuudesta hakea korvauksia teosten käyttämisestä organisaatiolta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/>
              <a:t>Oikeudesta kieltää teosten käyttö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/>
              <a:t>Tiedotus oikeudenhaltijoille tulee tapahtua kohtuullisen ajan ennen kuin teoksia käytetään organisaation myöntämällä käyttöluvalla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/>
              <a:t>Se, mitä voidaan pitää asianmukaisena tiedottamistoimenpiteenä, riippuu käyttötilanteesta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/>
              <a:t>Tiedotustoimenpiteiden pitää olla vaikuttavia ilman, että niistä tarvitsee ilmoittaa kullekin tekijälle/oikeudenhaltijalle erikseen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/>
              <a:t>Vakiintuneiden lupien osalta ehkä verkkosivut voisi olla riittävät, mutta entä pilotit?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/>
              <a:t>Yhteishallinnointiorganisaation edustavuutta arvioidaan oikeudenhaltijoiden antamien valtuuksien perusteella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/>
              <a:t>Suomessa käytettyjen teosten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/>
              <a:t>tietyn alan tekijöiden suhteen sopimuksen kohteena olevan teostyypin ja oikeuksien osalta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/>
              <a:t>Organisaation tulee edustaa merkittävää osaa niistä eri alojen teosten tekijöistä, joilla on oikeuksia tietyn sopimuslisenssinsäännöksen nojalla käytettäviin teoksiin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/>
              <a:t>Tekijän antamiin valtuuksiin rinnastetaan myös toisen yhteishallinointiorganisaation kanssa tehty sopimus (esim. edustussopimus)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/>
              <a:t>3 v </a:t>
            </a:r>
            <a:r>
              <a:rPr lang="en-GB" sz="1200" err="1"/>
              <a:t>kappaleen</a:t>
            </a:r>
            <a:r>
              <a:rPr lang="en-GB" sz="1200"/>
              <a:t> </a:t>
            </a:r>
            <a:r>
              <a:rPr lang="en-GB" sz="1200" err="1"/>
              <a:t>valmistamisesta</a:t>
            </a:r>
            <a:r>
              <a:rPr lang="en-GB" sz="1200"/>
              <a:t> tai </a:t>
            </a:r>
            <a:r>
              <a:rPr lang="en-GB" sz="1200" err="1"/>
              <a:t>korvauksen</a:t>
            </a:r>
            <a:r>
              <a:rPr lang="en-GB" sz="1200"/>
              <a:t> </a:t>
            </a:r>
            <a:r>
              <a:rPr lang="en-GB" sz="1200" err="1"/>
              <a:t>keräämisestä</a:t>
            </a:r>
            <a:r>
              <a:rPr lang="en-GB" sz="1200"/>
              <a:t> =&gt; </a:t>
            </a:r>
            <a:r>
              <a:rPr lang="en-GB" sz="1200" err="1"/>
              <a:t>kumpi</a:t>
            </a:r>
            <a:r>
              <a:rPr lang="en-GB" sz="1200"/>
              <a:t> on </a:t>
            </a:r>
            <a:r>
              <a:rPr lang="en-GB" sz="1200" err="1"/>
              <a:t>myöhäisempi</a:t>
            </a:r>
            <a:endParaRPr lang="en-GB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38A8C-37F4-4257-B486-D71EF34C76DA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0321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err="1"/>
              <a:t>Terminologiaan</a:t>
            </a:r>
            <a:r>
              <a:rPr lang="en-GB" sz="1200"/>
              <a:t> </a:t>
            </a:r>
            <a:r>
              <a:rPr lang="en-GB" sz="1200" err="1"/>
              <a:t>muutoksia</a:t>
            </a:r>
            <a:r>
              <a:rPr lang="en-GB" sz="1200"/>
              <a:t>: “</a:t>
            </a:r>
            <a:r>
              <a:rPr lang="en-GB" sz="1200" err="1"/>
              <a:t>yhteishallinnointiorganisaatio</a:t>
            </a:r>
            <a:r>
              <a:rPr lang="en-GB" sz="1200"/>
              <a:t>”, “</a:t>
            </a:r>
            <a:r>
              <a:rPr lang="en-GB" sz="1200" err="1"/>
              <a:t>sopimuslisenssiorganisaatio</a:t>
            </a:r>
            <a:r>
              <a:rPr lang="en-GB" sz="1200"/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/>
              <a:t>Hyväksymispäätöstä haettaessa organisaation tulee toimittaa suunnitelma: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/>
              <a:t>Organisaation myöntämistä käyttöluvista tiedottamisesta tekijöille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/>
              <a:t>Mahdollisuudesta hakea korvauksia teosten käyttämisestä organisaatiolta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/>
              <a:t>Oikeudesta kieltää teosten käyttö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/>
              <a:t>Tiedotus oikeudenhaltijoille tulee tapahtua kohtuullisen ajan ennen kuin teoksia käytetään organisaation myöntämällä käyttöluvalla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/>
              <a:t>Se, mitä voidaan pitää asianmukaisena tiedottamistoimenpiteenä, riippuu käyttötilanteesta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/>
              <a:t>Tiedotustoimenpiteiden pitää olla vaikuttavia ilman, että niistä tarvitsee ilmoittaa kullekin tekijälle/oikeudenhaltijalle erikseen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/>
              <a:t>Vakiintuneiden lupien osalta ehkä verkkosivut voisi olla riittävät, mutta entä pilotit?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/>
              <a:t>Yhteishallinnointiorganisaation edustavuutta arvioidaan oikeudenhaltijoiden antamien valtuuksien perusteella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/>
              <a:t>Suomessa käytettyjen teosten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/>
              <a:t>tietyn alan tekijöiden suhteen sopimuksen kohteena olevan teostyypin ja oikeuksien osalta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/>
              <a:t>Organisaation tulee edustaa merkittävää osaa niistä eri alojen teosten tekijöistä, joilla on oikeuksia tietyn sopimuslisenssinsäännöksen nojalla käytettäviin teoksiin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/>
              <a:t>Tekijän antamiin valtuuksiin rinnastetaan myös toisen yhteishallinointiorganisaation kanssa tehty sopimus (esim. edustussopimus)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/>
              <a:t>3 v </a:t>
            </a:r>
            <a:r>
              <a:rPr lang="en-GB" sz="1200" err="1"/>
              <a:t>kappaleen</a:t>
            </a:r>
            <a:r>
              <a:rPr lang="en-GB" sz="1200"/>
              <a:t> </a:t>
            </a:r>
            <a:r>
              <a:rPr lang="en-GB" sz="1200" err="1"/>
              <a:t>valmistamisesta</a:t>
            </a:r>
            <a:r>
              <a:rPr lang="en-GB" sz="1200"/>
              <a:t> tai </a:t>
            </a:r>
            <a:r>
              <a:rPr lang="en-GB" sz="1200" err="1"/>
              <a:t>korvauksen</a:t>
            </a:r>
            <a:r>
              <a:rPr lang="en-GB" sz="1200"/>
              <a:t> </a:t>
            </a:r>
            <a:r>
              <a:rPr lang="en-GB" sz="1200" err="1"/>
              <a:t>keräämisestä</a:t>
            </a:r>
            <a:r>
              <a:rPr lang="en-GB" sz="1200"/>
              <a:t> =&gt; </a:t>
            </a:r>
            <a:r>
              <a:rPr lang="en-GB" sz="1200" err="1"/>
              <a:t>kumpi</a:t>
            </a:r>
            <a:r>
              <a:rPr lang="en-GB" sz="1200"/>
              <a:t> on </a:t>
            </a:r>
            <a:r>
              <a:rPr lang="en-GB" sz="1200" err="1"/>
              <a:t>myöhäisempi</a:t>
            </a:r>
            <a:endParaRPr lang="en-GB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38A8C-37F4-4257-B486-D71EF34C76DA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6846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Korvaus maksetaan valtion talousarvion määrärahasta yhteishallinointiorganisaation kautta (TekL 19 a §)</a:t>
            </a:r>
          </a:p>
          <a:p>
            <a:r>
              <a:rPr lang="fi-FI"/>
              <a:t>Korvausta hallinnoivan yhteishallinointiorganisaation tulee edustaa merkittävää osaa niistä eri alojen teosten tekijöistä, joiden teoksia käytetään 14 a §:n rajoitussäännöksen nojalla</a:t>
            </a:r>
          </a:p>
          <a:p>
            <a:r>
              <a:rPr lang="fi-FI"/>
              <a:t>Korvausoikeutta koskeva säännös tulisi voimaan siirtymäajan jälkeen</a:t>
            </a:r>
          </a:p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38A8C-37F4-4257-B486-D71EF34C76DA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6432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TekL 13 a § - sisäinen tiedotustoiminta</a:t>
            </a:r>
          </a:p>
          <a:p>
            <a:r>
              <a:rPr lang="fi-FI"/>
              <a:t>Tulisi laajentaa kattamaan kaikentyyppisten julkistettujen teosten kopiointi ja käyttö yritysten, viranomaisten ja elinkeinonharjoittajien sisäisessä käytössä</a:t>
            </a:r>
          </a:p>
          <a:p>
            <a:r>
              <a:rPr lang="fi-FI"/>
              <a:t>TekL 25 g § 2 </a:t>
            </a:r>
            <a:r>
              <a:rPr lang="fi-FI" err="1"/>
              <a:t>mom</a:t>
            </a:r>
            <a:r>
              <a:rPr lang="fi-FI"/>
              <a:t> – lehtikustantajan arkistot</a:t>
            </a:r>
          </a:p>
          <a:p>
            <a:r>
              <a:rPr lang="fi-FI"/>
              <a:t>Vuosiraja tulisi poistaa lakipykälästä</a:t>
            </a:r>
          </a:p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38A8C-37F4-4257-B486-D71EF34C76DA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0700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7309" y="1124680"/>
            <a:ext cx="10369366" cy="3024420"/>
          </a:xfrm>
        </p:spPr>
        <p:txBody>
          <a:bodyPr anchor="t" anchorCtr="0"/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7310" y="4293119"/>
            <a:ext cx="10369366" cy="108015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F8A7002-8DE6-4B5B-B5E5-EC310ABC751B}" type="datetime1">
              <a:rPr lang="fi-FI" smtClean="0"/>
              <a:t>3.5.2022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14F411-5016-4917-8EBB-74EBD9D114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1124706" y="5641976"/>
            <a:ext cx="1802854" cy="504000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489224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4" y="908050"/>
            <a:ext cx="10801352" cy="5041900"/>
          </a:xfrm>
        </p:spPr>
        <p:txBody>
          <a:bodyPr anchor="ctr" anchorCtr="0"/>
          <a:lstStyle>
            <a:lvl1pPr algn="ctr">
              <a:defRPr sz="8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937B3-52E2-4AE1-897C-F462A08BB4C4}" type="datetime1">
              <a:rPr lang="fi-FI" smtClean="0"/>
              <a:pPr/>
              <a:t>3.5.2022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14F411-5016-4917-8EBB-74EBD9D114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7991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Ye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4" y="908050"/>
            <a:ext cx="10801352" cy="5041900"/>
          </a:xfrm>
        </p:spPr>
        <p:txBody>
          <a:bodyPr anchor="ctr" anchorCtr="0"/>
          <a:lstStyle>
            <a:lvl1pPr algn="ctr">
              <a:defRPr sz="8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937B3-52E2-4AE1-897C-F462A08BB4C4}" type="datetime1">
              <a:rPr lang="fi-FI" smtClean="0"/>
              <a:pPr/>
              <a:t>3.5.2022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14F411-5016-4917-8EBB-74EBD9D114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1287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4" y="2456880"/>
            <a:ext cx="10801352" cy="1944240"/>
          </a:xfrm>
        </p:spPr>
        <p:txBody>
          <a:bodyPr anchor="ctr" anchorCtr="0"/>
          <a:lstStyle>
            <a:lvl1pPr algn="ctr"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37B3-52E2-4AE1-897C-F462A08BB4C4}" type="datetime1">
              <a:rPr lang="fi-FI" smtClean="0"/>
              <a:t>3.5.2022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10188222" y="6380292"/>
            <a:ext cx="1032581" cy="288665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072169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 Ye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4" y="2456880"/>
            <a:ext cx="10801352" cy="1944240"/>
          </a:xfrm>
        </p:spPr>
        <p:txBody>
          <a:bodyPr anchor="ctr" anchorCtr="0"/>
          <a:lstStyle>
            <a:lvl1pPr algn="ctr">
              <a:defRPr sz="42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37B3-52E2-4AE1-897C-F462A08BB4C4}" type="datetime1">
              <a:rPr lang="fi-FI" smtClean="0"/>
              <a:t>3.5.2022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14"/>
          <p:cNvSpPr/>
          <p:nvPr userDrawn="1"/>
        </p:nvSpPr>
        <p:spPr>
          <a:xfrm>
            <a:off x="9911935" y="6065630"/>
            <a:ext cx="1584740" cy="792370"/>
          </a:xfrm>
          <a:custGeom>
            <a:avLst/>
            <a:gdLst/>
            <a:ahLst/>
            <a:cxnLst/>
            <a:rect l="l" t="t" r="r" b="b"/>
            <a:pathLst>
              <a:path w="1584740" h="792370">
                <a:moveTo>
                  <a:pt x="792370" y="0"/>
                </a:moveTo>
                <a:cubicBezTo>
                  <a:pt x="1229984" y="0"/>
                  <a:pt x="1584740" y="354756"/>
                  <a:pt x="1584740" y="792370"/>
                </a:cubicBezTo>
                <a:lnTo>
                  <a:pt x="0" y="792370"/>
                </a:lnTo>
                <a:cubicBezTo>
                  <a:pt x="0" y="354756"/>
                  <a:pt x="354756" y="0"/>
                  <a:pt x="79237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10188222" y="6380292"/>
            <a:ext cx="1032581" cy="288665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997786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628775"/>
            <a:ext cx="5256655" cy="4321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20" y="1628775"/>
            <a:ext cx="5256655" cy="4321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D83FA-213D-49EE-9172-DD8ECE6DB059}" type="datetime1">
              <a:rPr lang="fi-FI" smtClean="0"/>
              <a:t>3.5.2022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146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4" y="1628775"/>
            <a:ext cx="3384396" cy="4321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12280" y="1628775"/>
            <a:ext cx="3384395" cy="4321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0049-F715-4853-A881-2016C893D58A}" type="datetime1">
              <a:rPr lang="fi-FI" smtClean="0"/>
              <a:t>3.5.2022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4367760" y="1628775"/>
            <a:ext cx="3456480" cy="4321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696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4" y="1628775"/>
            <a:ext cx="5256656" cy="648065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324" y="2420861"/>
            <a:ext cx="5256655" cy="352909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20" y="1628775"/>
            <a:ext cx="5256655" cy="648065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0020" y="2420861"/>
            <a:ext cx="5256655" cy="352909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4510-ED87-4231-B156-9FD1EF1DAD97}" type="datetime1">
              <a:rPr lang="fi-FI" smtClean="0"/>
              <a:t>3.5.2022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90618614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9770" y="1628775"/>
            <a:ext cx="7056904" cy="4321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1B71-B174-4EAD-B6FB-E6909E19348C}" type="datetime1">
              <a:rPr lang="fi-FI" smtClean="0"/>
              <a:t>3.5.2022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5325" y="1628776"/>
            <a:ext cx="3384395" cy="4321174"/>
          </a:xfrm>
          <a:solidFill>
            <a:schemeClr val="accent3"/>
          </a:solidFill>
        </p:spPr>
        <p:txBody>
          <a:bodyPr/>
          <a:lstStyle>
            <a:lvl1pPr>
              <a:defRPr sz="14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21339777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015850" cy="6858000"/>
          </a:xfrm>
          <a:solidFill>
            <a:schemeClr val="accent3"/>
          </a:solidFill>
        </p:spPr>
        <p:txBody>
          <a:bodyPr/>
          <a:lstStyle>
            <a:lvl1pPr>
              <a:defRPr sz="14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5899" y="549275"/>
            <a:ext cx="6120775" cy="93545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5899" y="1989137"/>
            <a:ext cx="6120775" cy="39608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ECBA-BCC2-4228-9A72-F6E48DCA9EF0}" type="datetime1">
              <a:rPr lang="fi-FI" smtClean="0"/>
              <a:t>3.5.2022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1396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422A-00CB-41E6-975D-64DD349F27C0}" type="datetime1">
              <a:rPr lang="fi-FI" smtClean="0"/>
              <a:t>3.5.2022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5325" y="1628776"/>
            <a:ext cx="10801350" cy="4321174"/>
          </a:xfrm>
          <a:solidFill>
            <a:schemeClr val="accent3"/>
          </a:solidFill>
        </p:spPr>
        <p:txBody>
          <a:bodyPr/>
          <a:lstStyle>
            <a:lvl1pPr>
              <a:defRPr sz="14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48447638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7176150" y="4581160"/>
            <a:ext cx="2232310" cy="2276840"/>
          </a:xfrm>
          <a:custGeom>
            <a:avLst/>
            <a:gdLst/>
            <a:ahLst/>
            <a:cxnLst/>
            <a:rect l="l" t="t" r="r" b="b"/>
            <a:pathLst>
              <a:path w="2232310" h="2276840">
                <a:moveTo>
                  <a:pt x="1116155" y="0"/>
                </a:moveTo>
                <a:cubicBezTo>
                  <a:pt x="1732590" y="0"/>
                  <a:pt x="2232310" y="499720"/>
                  <a:pt x="2232310" y="1116155"/>
                </a:cubicBezTo>
                <a:lnTo>
                  <a:pt x="2232310" y="2276840"/>
                </a:lnTo>
                <a:lnTo>
                  <a:pt x="0" y="2276840"/>
                </a:lnTo>
                <a:lnTo>
                  <a:pt x="0" y="1116155"/>
                </a:lnTo>
                <a:cubicBezTo>
                  <a:pt x="0" y="499720"/>
                  <a:pt x="499720" y="0"/>
                  <a:pt x="111615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ounded Rectangle 9"/>
          <p:cNvSpPr/>
          <p:nvPr userDrawn="1"/>
        </p:nvSpPr>
        <p:spPr>
          <a:xfrm>
            <a:off x="9408460" y="5373270"/>
            <a:ext cx="2232310" cy="1484730"/>
          </a:xfrm>
          <a:custGeom>
            <a:avLst/>
            <a:gdLst/>
            <a:ahLst/>
            <a:cxnLst/>
            <a:rect l="l" t="t" r="r" b="b"/>
            <a:pathLst>
              <a:path w="2232310" h="1484730">
                <a:moveTo>
                  <a:pt x="1116155" y="0"/>
                </a:moveTo>
                <a:cubicBezTo>
                  <a:pt x="1732590" y="0"/>
                  <a:pt x="2232310" y="499720"/>
                  <a:pt x="2232310" y="1116155"/>
                </a:cubicBezTo>
                <a:lnTo>
                  <a:pt x="2232310" y="1484730"/>
                </a:lnTo>
                <a:lnTo>
                  <a:pt x="0" y="1484730"/>
                </a:lnTo>
                <a:lnTo>
                  <a:pt x="0" y="1116155"/>
                </a:lnTo>
                <a:cubicBezTo>
                  <a:pt x="0" y="499720"/>
                  <a:pt x="499720" y="0"/>
                  <a:pt x="111615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ounded Rectangle 10"/>
          <p:cNvSpPr/>
          <p:nvPr userDrawn="1"/>
        </p:nvSpPr>
        <p:spPr>
          <a:xfrm>
            <a:off x="0" y="4781416"/>
            <a:ext cx="479220" cy="2076585"/>
          </a:xfrm>
          <a:custGeom>
            <a:avLst/>
            <a:gdLst/>
            <a:ahLst/>
            <a:cxnLst/>
            <a:rect l="l" t="t" r="r" b="b"/>
            <a:pathLst>
              <a:path w="479220" h="2076585">
                <a:moveTo>
                  <a:pt x="0" y="0"/>
                </a:moveTo>
                <a:cubicBezTo>
                  <a:pt x="289814" y="201122"/>
                  <a:pt x="479220" y="536392"/>
                  <a:pt x="479220" y="915900"/>
                </a:cubicBezTo>
                <a:lnTo>
                  <a:pt x="479220" y="2076585"/>
                </a:lnTo>
                <a:lnTo>
                  <a:pt x="0" y="207658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ounded Rectangle 11"/>
          <p:cNvSpPr/>
          <p:nvPr userDrawn="1"/>
        </p:nvSpPr>
        <p:spPr>
          <a:xfrm>
            <a:off x="2795245" y="6165380"/>
            <a:ext cx="2064880" cy="692620"/>
          </a:xfrm>
          <a:custGeom>
            <a:avLst/>
            <a:gdLst/>
            <a:ahLst/>
            <a:cxnLst/>
            <a:rect l="l" t="t" r="r" b="b"/>
            <a:pathLst>
              <a:path w="2064880" h="692620">
                <a:moveTo>
                  <a:pt x="1032440" y="0"/>
                </a:moveTo>
                <a:cubicBezTo>
                  <a:pt x="1498883" y="0"/>
                  <a:pt x="1898499" y="286120"/>
                  <a:pt x="2064880" y="692620"/>
                </a:cubicBezTo>
                <a:lnTo>
                  <a:pt x="0" y="692620"/>
                </a:lnTo>
                <a:cubicBezTo>
                  <a:pt x="166382" y="286120"/>
                  <a:pt x="565998" y="0"/>
                  <a:pt x="103244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ounded Rectangle 12"/>
          <p:cNvSpPr/>
          <p:nvPr userDrawn="1"/>
        </p:nvSpPr>
        <p:spPr>
          <a:xfrm>
            <a:off x="11640770" y="2323710"/>
            <a:ext cx="551230" cy="4534290"/>
          </a:xfrm>
          <a:custGeom>
            <a:avLst/>
            <a:gdLst/>
            <a:ahLst/>
            <a:cxnLst/>
            <a:rect l="l" t="t" r="r" b="b"/>
            <a:pathLst>
              <a:path w="551230" h="4534290">
                <a:moveTo>
                  <a:pt x="551230" y="0"/>
                </a:moveTo>
                <a:lnTo>
                  <a:pt x="551230" y="4534290"/>
                </a:lnTo>
                <a:lnTo>
                  <a:pt x="0" y="4534290"/>
                </a:lnTo>
                <a:lnTo>
                  <a:pt x="0" y="961454"/>
                </a:lnTo>
                <a:cubicBezTo>
                  <a:pt x="0" y="551404"/>
                  <a:pt x="221119" y="192998"/>
                  <a:pt x="5512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7309" y="1124680"/>
            <a:ext cx="10369366" cy="3024420"/>
          </a:xfrm>
        </p:spPr>
        <p:txBody>
          <a:bodyPr anchor="t" anchorCtr="0"/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F8A7002-8DE6-4B5B-B5E5-EC310ABC751B}" type="datetime1">
              <a:rPr lang="fi-FI" smtClean="0"/>
              <a:t>3.5.2022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14F411-5016-4917-8EBB-74EBD9D114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1124706" y="5641976"/>
            <a:ext cx="1802854" cy="504000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1127310" y="4293119"/>
            <a:ext cx="10369366" cy="108015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9405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Ye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9770" y="1628775"/>
            <a:ext cx="7056904" cy="4321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1B71-B174-4EAD-B6FB-E6909E19348C}" type="datetime1">
              <a:rPr lang="fi-FI" smtClean="0"/>
              <a:t>3.5.2022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5325" y="1628776"/>
            <a:ext cx="3384395" cy="4321174"/>
          </a:xfrm>
          <a:solidFill>
            <a:schemeClr val="accent3"/>
          </a:solidFill>
        </p:spPr>
        <p:txBody>
          <a:bodyPr/>
          <a:lstStyle>
            <a:lvl1pPr>
              <a:defRPr sz="14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Oval 14"/>
          <p:cNvSpPr/>
          <p:nvPr userDrawn="1"/>
        </p:nvSpPr>
        <p:spPr>
          <a:xfrm>
            <a:off x="9911935" y="6065630"/>
            <a:ext cx="1584740" cy="792370"/>
          </a:xfrm>
          <a:custGeom>
            <a:avLst/>
            <a:gdLst/>
            <a:ahLst/>
            <a:cxnLst/>
            <a:rect l="l" t="t" r="r" b="b"/>
            <a:pathLst>
              <a:path w="1584740" h="792370">
                <a:moveTo>
                  <a:pt x="792370" y="0"/>
                </a:moveTo>
                <a:cubicBezTo>
                  <a:pt x="1229984" y="0"/>
                  <a:pt x="1584740" y="354756"/>
                  <a:pt x="1584740" y="792370"/>
                </a:cubicBezTo>
                <a:lnTo>
                  <a:pt x="0" y="792370"/>
                </a:lnTo>
                <a:cubicBezTo>
                  <a:pt x="0" y="354756"/>
                  <a:pt x="354756" y="0"/>
                  <a:pt x="79237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10188222" y="6380292"/>
            <a:ext cx="1032581" cy="288665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130570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1/2 Ye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015850" cy="6858000"/>
          </a:xfrm>
          <a:solidFill>
            <a:schemeClr val="accent3"/>
          </a:solidFill>
        </p:spPr>
        <p:txBody>
          <a:bodyPr/>
          <a:lstStyle>
            <a:lvl1pPr>
              <a:defRPr sz="14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5899" y="549275"/>
            <a:ext cx="6120775" cy="9354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5899" y="1989137"/>
            <a:ext cx="6120775" cy="39608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ECBA-BCC2-4228-9A72-F6E48DCA9EF0}" type="datetime1">
              <a:rPr lang="fi-FI" smtClean="0"/>
              <a:t>3.5.2022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14"/>
          <p:cNvSpPr/>
          <p:nvPr userDrawn="1"/>
        </p:nvSpPr>
        <p:spPr>
          <a:xfrm>
            <a:off x="9911935" y="6065630"/>
            <a:ext cx="1584740" cy="792370"/>
          </a:xfrm>
          <a:custGeom>
            <a:avLst/>
            <a:gdLst/>
            <a:ahLst/>
            <a:cxnLst/>
            <a:rect l="l" t="t" r="r" b="b"/>
            <a:pathLst>
              <a:path w="1584740" h="792370">
                <a:moveTo>
                  <a:pt x="792370" y="0"/>
                </a:moveTo>
                <a:cubicBezTo>
                  <a:pt x="1229984" y="0"/>
                  <a:pt x="1584740" y="354756"/>
                  <a:pt x="1584740" y="792370"/>
                </a:cubicBezTo>
                <a:lnTo>
                  <a:pt x="0" y="792370"/>
                </a:lnTo>
                <a:cubicBezTo>
                  <a:pt x="0" y="354756"/>
                  <a:pt x="354756" y="0"/>
                  <a:pt x="79237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188222" y="6380292"/>
            <a:ext cx="1032581" cy="288665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579693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icture Ye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422A-00CB-41E6-975D-64DD349F27C0}" type="datetime1">
              <a:rPr lang="fi-FI" smtClean="0"/>
              <a:t>3.5.2022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5325" y="1628776"/>
            <a:ext cx="10801350" cy="4321174"/>
          </a:xfrm>
          <a:solidFill>
            <a:schemeClr val="accent3"/>
          </a:solidFill>
        </p:spPr>
        <p:txBody>
          <a:bodyPr/>
          <a:lstStyle>
            <a:lvl1pPr>
              <a:defRPr sz="14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Oval 14"/>
          <p:cNvSpPr/>
          <p:nvPr userDrawn="1"/>
        </p:nvSpPr>
        <p:spPr>
          <a:xfrm>
            <a:off x="9911935" y="6065630"/>
            <a:ext cx="1584740" cy="792370"/>
          </a:xfrm>
          <a:custGeom>
            <a:avLst/>
            <a:gdLst/>
            <a:ahLst/>
            <a:cxnLst/>
            <a:rect l="l" t="t" r="r" b="b"/>
            <a:pathLst>
              <a:path w="1584740" h="792370">
                <a:moveTo>
                  <a:pt x="792370" y="0"/>
                </a:moveTo>
                <a:cubicBezTo>
                  <a:pt x="1229984" y="0"/>
                  <a:pt x="1584740" y="354756"/>
                  <a:pt x="1584740" y="792370"/>
                </a:cubicBezTo>
                <a:lnTo>
                  <a:pt x="0" y="792370"/>
                </a:lnTo>
                <a:cubicBezTo>
                  <a:pt x="0" y="354756"/>
                  <a:pt x="354756" y="0"/>
                  <a:pt x="79237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10188222" y="6380292"/>
            <a:ext cx="1032581" cy="288665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319409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58000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11496675" y="6858000"/>
                </a:lnTo>
                <a:cubicBezTo>
                  <a:pt x="11496675" y="6420386"/>
                  <a:pt x="11141919" y="6065630"/>
                  <a:pt x="10704305" y="6065630"/>
                </a:cubicBezTo>
                <a:cubicBezTo>
                  <a:pt x="10266691" y="6065630"/>
                  <a:pt x="9911935" y="6420386"/>
                  <a:pt x="9911935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</p:spPr>
        <p:txBody>
          <a:bodyPr/>
          <a:lstStyle>
            <a:lvl1pPr>
              <a:defRPr sz="14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4DEAB85-4381-404F-9F4E-24A1FF9DFF12}" type="datetime1">
              <a:rPr lang="fi-FI" smtClean="0"/>
              <a:pPr/>
              <a:t>3.5.2022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14F411-5016-4917-8EBB-74EBD9D114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0564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58000">
                <a:moveTo>
                  <a:pt x="2063440" y="836640"/>
                </a:moveTo>
                <a:cubicBezTo>
                  <a:pt x="1864590" y="836640"/>
                  <a:pt x="1703390" y="997840"/>
                  <a:pt x="1703390" y="1196690"/>
                </a:cubicBezTo>
                <a:cubicBezTo>
                  <a:pt x="1703390" y="1395540"/>
                  <a:pt x="1864590" y="1556740"/>
                  <a:pt x="2063440" y="1556740"/>
                </a:cubicBezTo>
                <a:cubicBezTo>
                  <a:pt x="2097578" y="1556740"/>
                  <a:pt x="2130606" y="1551989"/>
                  <a:pt x="2161450" y="1541526"/>
                </a:cubicBezTo>
                <a:cubicBezTo>
                  <a:pt x="2147062" y="1660777"/>
                  <a:pt x="2092393" y="1772717"/>
                  <a:pt x="2005580" y="1859530"/>
                </a:cubicBezTo>
                <a:lnTo>
                  <a:pt x="2070132" y="1924082"/>
                </a:lnTo>
                <a:cubicBezTo>
                  <a:pt x="2184546" y="1809668"/>
                  <a:pt x="2250991" y="1657757"/>
                  <a:pt x="2258078" y="1498869"/>
                </a:cubicBezTo>
                <a:cubicBezTo>
                  <a:pt x="2357744" y="1435319"/>
                  <a:pt x="2423490" y="1323682"/>
                  <a:pt x="2423490" y="1196690"/>
                </a:cubicBezTo>
                <a:cubicBezTo>
                  <a:pt x="2423490" y="997840"/>
                  <a:pt x="2262290" y="836640"/>
                  <a:pt x="2063440" y="836640"/>
                </a:cubicBezTo>
                <a:close/>
                <a:moveTo>
                  <a:pt x="2855475" y="836639"/>
                </a:moveTo>
                <a:cubicBezTo>
                  <a:pt x="2656625" y="836639"/>
                  <a:pt x="2495425" y="997839"/>
                  <a:pt x="2495425" y="1196689"/>
                </a:cubicBezTo>
                <a:cubicBezTo>
                  <a:pt x="2495425" y="1395539"/>
                  <a:pt x="2656625" y="1556739"/>
                  <a:pt x="2855475" y="1556739"/>
                </a:cubicBezTo>
                <a:cubicBezTo>
                  <a:pt x="2889613" y="1556739"/>
                  <a:pt x="2922641" y="1551988"/>
                  <a:pt x="2953485" y="1541525"/>
                </a:cubicBezTo>
                <a:cubicBezTo>
                  <a:pt x="2939097" y="1660776"/>
                  <a:pt x="2884428" y="1772716"/>
                  <a:pt x="2797615" y="1859529"/>
                </a:cubicBezTo>
                <a:lnTo>
                  <a:pt x="2862167" y="1924081"/>
                </a:lnTo>
                <a:cubicBezTo>
                  <a:pt x="2976581" y="1809667"/>
                  <a:pt x="3043026" y="1657756"/>
                  <a:pt x="3050113" y="1498868"/>
                </a:cubicBezTo>
                <a:cubicBezTo>
                  <a:pt x="3149779" y="1435318"/>
                  <a:pt x="3215525" y="1323681"/>
                  <a:pt x="3215525" y="1196689"/>
                </a:cubicBezTo>
                <a:cubicBezTo>
                  <a:pt x="3215525" y="997839"/>
                  <a:pt x="3054325" y="836639"/>
                  <a:pt x="2855475" y="83663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11496675" y="6858000"/>
                </a:lnTo>
                <a:cubicBezTo>
                  <a:pt x="11496675" y="6420386"/>
                  <a:pt x="11141919" y="6065630"/>
                  <a:pt x="10704305" y="6065630"/>
                </a:cubicBezTo>
                <a:cubicBezTo>
                  <a:pt x="10266691" y="6065630"/>
                  <a:pt x="9911935" y="6420386"/>
                  <a:pt x="9911935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</p:spPr>
        <p:txBody>
          <a:bodyPr/>
          <a:lstStyle>
            <a:lvl1pPr>
              <a:defRPr sz="14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4DEAB85-4381-404F-9F4E-24A1FF9DFF12}" type="datetime1">
              <a:rPr lang="fi-FI" smtClean="0"/>
              <a:pPr/>
              <a:t>3.5.2022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14F411-5016-4917-8EBB-74EBD9D114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77576" y="2132820"/>
            <a:ext cx="3546163" cy="2951943"/>
          </a:xfrm>
        </p:spPr>
        <p:txBody>
          <a:bodyPr/>
          <a:lstStyle>
            <a:lvl1pPr algn="ctr">
              <a:defRPr b="1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0" indent="0" algn="ctr">
              <a:buFontTx/>
              <a:buNone/>
              <a:defRPr sz="1600">
                <a:solidFill>
                  <a:schemeClr val="accent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24128020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5" y="1628775"/>
            <a:ext cx="10801350" cy="648065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326" y="2420861"/>
            <a:ext cx="10801350" cy="352909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6348-7B69-439A-B88A-2D582BB9100A}" type="datetime1">
              <a:rPr lang="fi-FI" smtClean="0"/>
              <a:t>3.5.2022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8342242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5" y="1628775"/>
            <a:ext cx="10801350" cy="648065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7A02-FBC2-43C2-A56F-90542D74F136}" type="datetime1">
              <a:rPr lang="fi-FI" smtClean="0"/>
              <a:t>3.5.2022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95325" y="5229250"/>
            <a:ext cx="10801350" cy="712528"/>
          </a:xfrm>
        </p:spPr>
        <p:txBody>
          <a:bodyPr/>
          <a:lstStyle>
            <a:lvl1pPr>
              <a:spcBef>
                <a:spcPts val="200"/>
              </a:spcBef>
              <a:defRPr sz="1400">
                <a:solidFill>
                  <a:schemeClr val="tx1"/>
                </a:solidFill>
              </a:defRPr>
            </a:lvl1pPr>
            <a:lvl2pPr marL="182563" indent="-182563">
              <a:spcBef>
                <a:spcPts val="200"/>
              </a:spcBef>
              <a:defRPr sz="1400">
                <a:solidFill>
                  <a:schemeClr val="tx1"/>
                </a:solidFill>
              </a:defRPr>
            </a:lvl2pPr>
            <a:lvl3pPr marL="357188" indent="-174625">
              <a:spcBef>
                <a:spcPts val="200"/>
              </a:spcBef>
              <a:defRPr sz="1200">
                <a:solidFill>
                  <a:schemeClr val="tx1"/>
                </a:solidFill>
              </a:defRPr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5"/>
          </p:nvPr>
        </p:nvSpPr>
        <p:spPr>
          <a:xfrm>
            <a:off x="695325" y="2420860"/>
            <a:ext cx="10801350" cy="2664370"/>
          </a:xfrm>
        </p:spPr>
        <p:txBody>
          <a:bodyPr/>
          <a:lstStyle>
            <a:lvl1pPr>
              <a:defRPr sz="12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12" name="Oval 14"/>
          <p:cNvSpPr/>
          <p:nvPr userDrawn="1"/>
        </p:nvSpPr>
        <p:spPr>
          <a:xfrm>
            <a:off x="9911935" y="6065630"/>
            <a:ext cx="1584740" cy="792370"/>
          </a:xfrm>
          <a:custGeom>
            <a:avLst/>
            <a:gdLst/>
            <a:ahLst/>
            <a:cxnLst/>
            <a:rect l="l" t="t" r="r" b="b"/>
            <a:pathLst>
              <a:path w="1584740" h="792370">
                <a:moveTo>
                  <a:pt x="792370" y="0"/>
                </a:moveTo>
                <a:cubicBezTo>
                  <a:pt x="1229984" y="0"/>
                  <a:pt x="1584740" y="354756"/>
                  <a:pt x="1584740" y="792370"/>
                </a:cubicBezTo>
                <a:lnTo>
                  <a:pt x="0" y="792370"/>
                </a:lnTo>
                <a:cubicBezTo>
                  <a:pt x="0" y="354756"/>
                  <a:pt x="354756" y="0"/>
                  <a:pt x="79237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Freeform 6"/>
          <p:cNvSpPr>
            <a:spLocks noChangeAspect="1" noEditPoints="1"/>
          </p:cNvSpPr>
          <p:nvPr userDrawn="1"/>
        </p:nvSpPr>
        <p:spPr bwMode="auto">
          <a:xfrm>
            <a:off x="10188222" y="6380292"/>
            <a:ext cx="1032581" cy="288665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520253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5" y="1628775"/>
            <a:ext cx="10801350" cy="648065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7A02-FBC2-43C2-A56F-90542D74F136}" type="datetime1">
              <a:rPr lang="fi-FI" smtClean="0"/>
              <a:t>3.5.2022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5"/>
          </p:nvPr>
        </p:nvSpPr>
        <p:spPr>
          <a:xfrm>
            <a:off x="695325" y="2420860"/>
            <a:ext cx="10801350" cy="3528490"/>
          </a:xfrm>
        </p:spPr>
        <p:txBody>
          <a:bodyPr/>
          <a:lstStyle>
            <a:lvl1pPr>
              <a:defRPr sz="12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12" name="Oval 14"/>
          <p:cNvSpPr/>
          <p:nvPr userDrawn="1"/>
        </p:nvSpPr>
        <p:spPr>
          <a:xfrm>
            <a:off x="9911935" y="6065630"/>
            <a:ext cx="1584740" cy="792370"/>
          </a:xfrm>
          <a:custGeom>
            <a:avLst/>
            <a:gdLst/>
            <a:ahLst/>
            <a:cxnLst/>
            <a:rect l="l" t="t" r="r" b="b"/>
            <a:pathLst>
              <a:path w="1584740" h="792370">
                <a:moveTo>
                  <a:pt x="792370" y="0"/>
                </a:moveTo>
                <a:cubicBezTo>
                  <a:pt x="1229984" y="0"/>
                  <a:pt x="1584740" y="354756"/>
                  <a:pt x="1584740" y="792370"/>
                </a:cubicBezTo>
                <a:lnTo>
                  <a:pt x="0" y="792370"/>
                </a:lnTo>
                <a:cubicBezTo>
                  <a:pt x="0" y="354756"/>
                  <a:pt x="354756" y="0"/>
                  <a:pt x="79237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Freeform 6"/>
          <p:cNvSpPr>
            <a:spLocks noChangeAspect="1" noEditPoints="1"/>
          </p:cNvSpPr>
          <p:nvPr userDrawn="1"/>
        </p:nvSpPr>
        <p:spPr bwMode="auto">
          <a:xfrm>
            <a:off x="10188222" y="6380292"/>
            <a:ext cx="1032581" cy="288665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494701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har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5" y="1628775"/>
            <a:ext cx="5256655" cy="648065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20" y="1628775"/>
            <a:ext cx="5256655" cy="648065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052C0-400A-4540-B1AE-A008C58D6158}" type="datetime1">
              <a:rPr lang="fi-FI" smtClean="0"/>
              <a:t>3.5.2022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95325" y="5229250"/>
            <a:ext cx="5256213" cy="720100"/>
          </a:xfrm>
        </p:spPr>
        <p:txBody>
          <a:bodyPr/>
          <a:lstStyle>
            <a:lvl1pPr>
              <a:spcBef>
                <a:spcPts val="200"/>
              </a:spcBef>
              <a:defRPr sz="1400"/>
            </a:lvl1pPr>
            <a:lvl2pPr marL="182563" indent="-182563">
              <a:spcBef>
                <a:spcPts val="200"/>
              </a:spcBef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247450" y="5229250"/>
            <a:ext cx="5249225" cy="720100"/>
          </a:xfrm>
        </p:spPr>
        <p:txBody>
          <a:bodyPr/>
          <a:lstStyle>
            <a:lvl1pPr>
              <a:spcBef>
                <a:spcPts val="200"/>
              </a:spcBef>
              <a:defRPr sz="1400"/>
            </a:lvl1pPr>
            <a:lvl2pPr marL="182563" indent="-182563">
              <a:spcBef>
                <a:spcPts val="200"/>
              </a:spcBef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5"/>
          </p:nvPr>
        </p:nvSpPr>
        <p:spPr>
          <a:xfrm>
            <a:off x="695325" y="2420860"/>
            <a:ext cx="5256213" cy="2663903"/>
          </a:xfrm>
        </p:spPr>
        <p:txBody>
          <a:bodyPr/>
          <a:lstStyle>
            <a:lvl1pPr>
              <a:defRPr sz="12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18" name="Chart Placeholder 16"/>
          <p:cNvSpPr>
            <a:spLocks noGrp="1"/>
          </p:cNvSpPr>
          <p:nvPr>
            <p:ph type="chart" sz="quarter" idx="16"/>
          </p:nvPr>
        </p:nvSpPr>
        <p:spPr>
          <a:xfrm>
            <a:off x="6240462" y="2420860"/>
            <a:ext cx="5256213" cy="2663903"/>
          </a:xfrm>
        </p:spPr>
        <p:txBody>
          <a:bodyPr/>
          <a:lstStyle>
            <a:lvl1pPr>
              <a:defRPr sz="12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13" name="Oval 14"/>
          <p:cNvSpPr/>
          <p:nvPr userDrawn="1"/>
        </p:nvSpPr>
        <p:spPr>
          <a:xfrm>
            <a:off x="9911935" y="6065630"/>
            <a:ext cx="1584740" cy="792370"/>
          </a:xfrm>
          <a:custGeom>
            <a:avLst/>
            <a:gdLst/>
            <a:ahLst/>
            <a:cxnLst/>
            <a:rect l="l" t="t" r="r" b="b"/>
            <a:pathLst>
              <a:path w="1584740" h="792370">
                <a:moveTo>
                  <a:pt x="792370" y="0"/>
                </a:moveTo>
                <a:cubicBezTo>
                  <a:pt x="1229984" y="0"/>
                  <a:pt x="1584740" y="354756"/>
                  <a:pt x="1584740" y="792370"/>
                </a:cubicBezTo>
                <a:lnTo>
                  <a:pt x="0" y="792370"/>
                </a:lnTo>
                <a:cubicBezTo>
                  <a:pt x="0" y="354756"/>
                  <a:pt x="354756" y="0"/>
                  <a:pt x="79237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Freeform 6"/>
          <p:cNvSpPr>
            <a:spLocks noChangeAspect="1" noEditPoints="1"/>
          </p:cNvSpPr>
          <p:nvPr userDrawn="1"/>
        </p:nvSpPr>
        <p:spPr bwMode="auto">
          <a:xfrm>
            <a:off x="10188222" y="6380292"/>
            <a:ext cx="1032581" cy="288665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735830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har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4" y="1628775"/>
            <a:ext cx="3384551" cy="648065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12125" y="1628775"/>
            <a:ext cx="3384550" cy="648065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866D-365D-44E8-9F92-9E19B8186439}" type="datetime1">
              <a:rPr lang="fi-FI" smtClean="0"/>
              <a:t>3.5.2022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95326" y="5229250"/>
            <a:ext cx="3384550" cy="720100"/>
          </a:xfrm>
        </p:spPr>
        <p:txBody>
          <a:bodyPr/>
          <a:lstStyle>
            <a:lvl1pPr>
              <a:spcBef>
                <a:spcPts val="200"/>
              </a:spcBef>
              <a:defRPr sz="1400"/>
            </a:lvl1pPr>
            <a:lvl2pPr marL="182563" indent="-182563">
              <a:spcBef>
                <a:spcPts val="200"/>
              </a:spcBef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112125" y="5229250"/>
            <a:ext cx="3384550" cy="720100"/>
          </a:xfrm>
        </p:spPr>
        <p:txBody>
          <a:bodyPr/>
          <a:lstStyle>
            <a:lvl1pPr>
              <a:spcBef>
                <a:spcPts val="200"/>
              </a:spcBef>
              <a:defRPr sz="1400"/>
            </a:lvl1pPr>
            <a:lvl2pPr marL="182563" indent="-182563">
              <a:spcBef>
                <a:spcPts val="200"/>
              </a:spcBef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5"/>
          </p:nvPr>
        </p:nvSpPr>
        <p:spPr>
          <a:xfrm>
            <a:off x="695326" y="2420860"/>
            <a:ext cx="3384550" cy="2663903"/>
          </a:xfrm>
        </p:spPr>
        <p:txBody>
          <a:bodyPr/>
          <a:lstStyle>
            <a:lvl1pPr>
              <a:defRPr sz="12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18" name="Chart Placeholder 16"/>
          <p:cNvSpPr>
            <a:spLocks noGrp="1"/>
          </p:cNvSpPr>
          <p:nvPr>
            <p:ph type="chart" sz="quarter" idx="16"/>
          </p:nvPr>
        </p:nvSpPr>
        <p:spPr>
          <a:xfrm>
            <a:off x="8112125" y="2420860"/>
            <a:ext cx="3384550" cy="2663903"/>
          </a:xfrm>
        </p:spPr>
        <p:txBody>
          <a:bodyPr/>
          <a:lstStyle>
            <a:lvl1pPr>
              <a:defRPr sz="12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7"/>
          </p:nvPr>
        </p:nvSpPr>
        <p:spPr>
          <a:xfrm>
            <a:off x="4367471" y="1628775"/>
            <a:ext cx="3457058" cy="648065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4367462" y="5229250"/>
            <a:ext cx="3456778" cy="720100"/>
          </a:xfrm>
        </p:spPr>
        <p:txBody>
          <a:bodyPr/>
          <a:lstStyle>
            <a:lvl1pPr>
              <a:spcBef>
                <a:spcPts val="200"/>
              </a:spcBef>
              <a:defRPr sz="1400"/>
            </a:lvl1pPr>
            <a:lvl2pPr marL="182563" indent="-182563">
              <a:spcBef>
                <a:spcPts val="200"/>
              </a:spcBef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23" name="Chart Placeholder 16"/>
          <p:cNvSpPr>
            <a:spLocks noGrp="1"/>
          </p:cNvSpPr>
          <p:nvPr>
            <p:ph type="chart" sz="quarter" idx="19"/>
          </p:nvPr>
        </p:nvSpPr>
        <p:spPr>
          <a:xfrm>
            <a:off x="4367462" y="2420860"/>
            <a:ext cx="3456778" cy="2663903"/>
          </a:xfrm>
        </p:spPr>
        <p:txBody>
          <a:bodyPr/>
          <a:lstStyle>
            <a:lvl1pPr>
              <a:defRPr sz="12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9911935" y="6065630"/>
            <a:ext cx="1584740" cy="792370"/>
          </a:xfrm>
          <a:custGeom>
            <a:avLst/>
            <a:gdLst/>
            <a:ahLst/>
            <a:cxnLst/>
            <a:rect l="l" t="t" r="r" b="b"/>
            <a:pathLst>
              <a:path w="1584740" h="792370">
                <a:moveTo>
                  <a:pt x="792370" y="0"/>
                </a:moveTo>
                <a:cubicBezTo>
                  <a:pt x="1229984" y="0"/>
                  <a:pt x="1584740" y="354756"/>
                  <a:pt x="1584740" y="792370"/>
                </a:cubicBezTo>
                <a:lnTo>
                  <a:pt x="0" y="792370"/>
                </a:lnTo>
                <a:cubicBezTo>
                  <a:pt x="0" y="354756"/>
                  <a:pt x="354756" y="0"/>
                  <a:pt x="79237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Freeform 6"/>
          <p:cNvSpPr>
            <a:spLocks noChangeAspect="1" noEditPoints="1"/>
          </p:cNvSpPr>
          <p:nvPr userDrawn="1"/>
        </p:nvSpPr>
        <p:spPr bwMode="auto">
          <a:xfrm>
            <a:off x="10188222" y="6380292"/>
            <a:ext cx="1032581" cy="288665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012935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ox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17"/>
          <p:cNvSpPr/>
          <p:nvPr userDrawn="1"/>
        </p:nvSpPr>
        <p:spPr>
          <a:xfrm flipH="1">
            <a:off x="10560620" y="2276475"/>
            <a:ext cx="1631380" cy="4581525"/>
          </a:xfrm>
          <a:custGeom>
            <a:avLst/>
            <a:gdLst/>
            <a:ahLst/>
            <a:cxnLst/>
            <a:rect l="l" t="t" r="r" b="b"/>
            <a:pathLst>
              <a:path w="1631380" h="4581525">
                <a:moveTo>
                  <a:pt x="515225" y="0"/>
                </a:moveTo>
                <a:cubicBezTo>
                  <a:pt x="329236" y="0"/>
                  <a:pt x="153872" y="45491"/>
                  <a:pt x="0" y="126621"/>
                </a:cubicBezTo>
                <a:lnTo>
                  <a:pt x="0" y="2448705"/>
                </a:lnTo>
                <a:lnTo>
                  <a:pt x="0" y="2564880"/>
                </a:lnTo>
                <a:lnTo>
                  <a:pt x="0" y="4581525"/>
                </a:lnTo>
                <a:lnTo>
                  <a:pt x="1631380" y="4581525"/>
                </a:lnTo>
                <a:lnTo>
                  <a:pt x="1631380" y="2564880"/>
                </a:lnTo>
                <a:lnTo>
                  <a:pt x="1631380" y="2448705"/>
                </a:lnTo>
                <a:lnTo>
                  <a:pt x="1631380" y="1116155"/>
                </a:lnTo>
                <a:cubicBezTo>
                  <a:pt x="1631380" y="499720"/>
                  <a:pt x="1131660" y="0"/>
                  <a:pt x="51522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Rounded Rectangle 16"/>
          <p:cNvSpPr/>
          <p:nvPr userDrawn="1"/>
        </p:nvSpPr>
        <p:spPr>
          <a:xfrm>
            <a:off x="3863690" y="244280"/>
            <a:ext cx="2232310" cy="6613720"/>
          </a:xfrm>
          <a:custGeom>
            <a:avLst/>
            <a:gdLst/>
            <a:ahLst/>
            <a:cxnLst/>
            <a:rect l="l" t="t" r="r" b="b"/>
            <a:pathLst>
              <a:path w="2232310" h="6613720">
                <a:moveTo>
                  <a:pt x="1116155" y="0"/>
                </a:moveTo>
                <a:cubicBezTo>
                  <a:pt x="1732590" y="0"/>
                  <a:pt x="2232310" y="499720"/>
                  <a:pt x="2232310" y="1116155"/>
                </a:cubicBezTo>
                <a:lnTo>
                  <a:pt x="2232310" y="6613720"/>
                </a:lnTo>
                <a:lnTo>
                  <a:pt x="0" y="6613720"/>
                </a:lnTo>
                <a:lnTo>
                  <a:pt x="0" y="1116155"/>
                </a:lnTo>
                <a:cubicBezTo>
                  <a:pt x="0" y="499720"/>
                  <a:pt x="499720" y="0"/>
                  <a:pt x="111615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Rounded Rectangle 17"/>
          <p:cNvSpPr/>
          <p:nvPr userDrawn="1"/>
        </p:nvSpPr>
        <p:spPr>
          <a:xfrm>
            <a:off x="0" y="4293120"/>
            <a:ext cx="1631380" cy="2564880"/>
          </a:xfrm>
          <a:custGeom>
            <a:avLst/>
            <a:gdLst/>
            <a:ahLst/>
            <a:cxnLst/>
            <a:rect l="l" t="t" r="r" b="b"/>
            <a:pathLst>
              <a:path w="1631380" h="2564880">
                <a:moveTo>
                  <a:pt x="515225" y="0"/>
                </a:moveTo>
                <a:cubicBezTo>
                  <a:pt x="1131660" y="0"/>
                  <a:pt x="1631380" y="499720"/>
                  <a:pt x="1631380" y="1116155"/>
                </a:cubicBezTo>
                <a:lnTo>
                  <a:pt x="1631380" y="2564880"/>
                </a:lnTo>
                <a:lnTo>
                  <a:pt x="0" y="2564880"/>
                </a:lnTo>
                <a:lnTo>
                  <a:pt x="0" y="126621"/>
                </a:lnTo>
                <a:cubicBezTo>
                  <a:pt x="153872" y="45491"/>
                  <a:pt x="329236" y="0"/>
                  <a:pt x="51522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ounded Rectangle 19"/>
          <p:cNvSpPr/>
          <p:nvPr userDrawn="1"/>
        </p:nvSpPr>
        <p:spPr>
          <a:xfrm>
            <a:off x="1631380" y="0"/>
            <a:ext cx="2232310" cy="6858000"/>
          </a:xfrm>
          <a:prstGeom prst="roundRect">
            <a:avLst>
              <a:gd name="adj" fmla="val 16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ounded Rectangle 15"/>
          <p:cNvSpPr/>
          <p:nvPr userDrawn="1"/>
        </p:nvSpPr>
        <p:spPr>
          <a:xfrm>
            <a:off x="8328310" y="0"/>
            <a:ext cx="2232310" cy="6858000"/>
          </a:xfrm>
          <a:prstGeom prst="roundRect">
            <a:avLst>
              <a:gd name="adj" fmla="val 16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ounded Rectangle 14"/>
          <p:cNvSpPr/>
          <p:nvPr userDrawn="1"/>
        </p:nvSpPr>
        <p:spPr>
          <a:xfrm>
            <a:off x="6097190" y="0"/>
            <a:ext cx="2232310" cy="68580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ectangle 27"/>
          <p:cNvSpPr/>
          <p:nvPr userDrawn="1"/>
        </p:nvSpPr>
        <p:spPr>
          <a:xfrm>
            <a:off x="695325" y="764630"/>
            <a:ext cx="10801350" cy="540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7309" y="1412720"/>
            <a:ext cx="9937381" cy="2448080"/>
          </a:xfrm>
        </p:spPr>
        <p:txBody>
          <a:bodyPr anchor="t" anchorCtr="0"/>
          <a:lstStyle>
            <a:lvl1pPr algn="l">
              <a:defRPr sz="6600" b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F8A7002-8DE6-4B5B-B5E5-EC310ABC751B}" type="datetime1">
              <a:rPr lang="fi-FI" smtClean="0"/>
              <a:t>3.5.2022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14F411-5016-4917-8EBB-74EBD9D114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1124706" y="5229250"/>
            <a:ext cx="1802854" cy="504000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1127310" y="4005080"/>
            <a:ext cx="10369366" cy="108015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38870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695250" y="4293120"/>
            <a:ext cx="1584000" cy="1584000"/>
          </a:xfrm>
          <a:prstGeom prst="roundRect">
            <a:avLst>
              <a:gd name="adj" fmla="val 45006"/>
            </a:avLst>
          </a:prstGeom>
          <a:solidFill>
            <a:schemeClr val="accent3"/>
          </a:solidFill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2999570" y="4293120"/>
            <a:ext cx="1584000" cy="1584000"/>
          </a:xfrm>
          <a:prstGeom prst="roundRect">
            <a:avLst>
              <a:gd name="adj" fmla="val 45006"/>
            </a:avLst>
          </a:prstGeom>
          <a:solidFill>
            <a:schemeClr val="accent3"/>
          </a:solidFill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42"/>
          </p:nvPr>
        </p:nvSpPr>
        <p:spPr>
          <a:xfrm>
            <a:off x="5304000" y="4293120"/>
            <a:ext cx="1584000" cy="1584000"/>
          </a:xfrm>
          <a:prstGeom prst="roundRect">
            <a:avLst>
              <a:gd name="adj" fmla="val 45006"/>
            </a:avLst>
          </a:prstGeom>
          <a:solidFill>
            <a:schemeClr val="accent3"/>
          </a:solidFill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7608210" y="4293120"/>
            <a:ext cx="1584000" cy="1584000"/>
          </a:xfrm>
          <a:prstGeom prst="roundRect">
            <a:avLst>
              <a:gd name="adj" fmla="val 45006"/>
            </a:avLst>
          </a:prstGeom>
          <a:solidFill>
            <a:schemeClr val="accent3"/>
          </a:solidFill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44"/>
          </p:nvPr>
        </p:nvSpPr>
        <p:spPr>
          <a:xfrm>
            <a:off x="9912675" y="4293120"/>
            <a:ext cx="1584000" cy="1584000"/>
          </a:xfrm>
          <a:prstGeom prst="roundRect">
            <a:avLst>
              <a:gd name="adj" fmla="val 45006"/>
            </a:avLst>
          </a:prstGeom>
          <a:solidFill>
            <a:schemeClr val="accent3"/>
          </a:solidFill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695250" y="2492870"/>
            <a:ext cx="1584000" cy="1584000"/>
          </a:xfrm>
          <a:prstGeom prst="roundRect">
            <a:avLst>
              <a:gd name="adj" fmla="val 45006"/>
            </a:avLst>
          </a:prstGeom>
          <a:solidFill>
            <a:schemeClr val="accent3"/>
          </a:solidFill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2999570" y="2492870"/>
            <a:ext cx="1584000" cy="1584000"/>
          </a:xfrm>
          <a:prstGeom prst="roundRect">
            <a:avLst>
              <a:gd name="adj" fmla="val 45006"/>
            </a:avLst>
          </a:prstGeom>
          <a:solidFill>
            <a:schemeClr val="accent3"/>
          </a:solidFill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5304000" y="2492870"/>
            <a:ext cx="1584000" cy="1584000"/>
          </a:xfrm>
          <a:prstGeom prst="roundRect">
            <a:avLst>
              <a:gd name="adj" fmla="val 45006"/>
            </a:avLst>
          </a:prstGeom>
          <a:solidFill>
            <a:schemeClr val="accent3"/>
          </a:solidFill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7608210" y="2492870"/>
            <a:ext cx="1584000" cy="1584000"/>
          </a:xfrm>
          <a:prstGeom prst="roundRect">
            <a:avLst>
              <a:gd name="adj" fmla="val 45006"/>
            </a:avLst>
          </a:prstGeom>
          <a:solidFill>
            <a:schemeClr val="accent3"/>
          </a:solidFill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9912675" y="2492870"/>
            <a:ext cx="1584000" cy="1584000"/>
          </a:xfrm>
          <a:prstGeom prst="roundRect">
            <a:avLst>
              <a:gd name="adj" fmla="val 45006"/>
            </a:avLst>
          </a:prstGeom>
          <a:solidFill>
            <a:schemeClr val="accent3"/>
          </a:solidFill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C4E53-82ED-4FF8-B854-BDC01D40467F}" type="datetime1">
              <a:rPr lang="fi-FI" smtClean="0"/>
              <a:t>3.5.2022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95250" y="693060"/>
            <a:ext cx="1584000" cy="1584000"/>
          </a:xfrm>
          <a:prstGeom prst="roundRect">
            <a:avLst>
              <a:gd name="adj" fmla="val 45006"/>
            </a:avLst>
          </a:prstGeom>
          <a:solidFill>
            <a:schemeClr val="accent3"/>
          </a:solidFill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2999570" y="693060"/>
            <a:ext cx="1584000" cy="1584000"/>
          </a:xfrm>
          <a:prstGeom prst="roundRect">
            <a:avLst>
              <a:gd name="adj" fmla="val 45006"/>
            </a:avLst>
          </a:prstGeom>
          <a:solidFill>
            <a:schemeClr val="accent3"/>
          </a:solidFill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5304000" y="693060"/>
            <a:ext cx="1584000" cy="1584000"/>
          </a:xfrm>
          <a:prstGeom prst="roundRect">
            <a:avLst>
              <a:gd name="adj" fmla="val 45006"/>
            </a:avLst>
          </a:prstGeom>
          <a:solidFill>
            <a:schemeClr val="accent3"/>
          </a:solidFill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7608210" y="693060"/>
            <a:ext cx="1584000" cy="1584000"/>
          </a:xfrm>
          <a:prstGeom prst="roundRect">
            <a:avLst>
              <a:gd name="adj" fmla="val 45006"/>
            </a:avLst>
          </a:prstGeom>
          <a:solidFill>
            <a:schemeClr val="accent3"/>
          </a:solidFill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9912675" y="693060"/>
            <a:ext cx="1584000" cy="1584000"/>
          </a:xfrm>
          <a:prstGeom prst="roundRect">
            <a:avLst>
              <a:gd name="adj" fmla="val 45006"/>
            </a:avLst>
          </a:prstGeom>
          <a:solidFill>
            <a:schemeClr val="accent3"/>
          </a:solidFill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82601691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mb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5087937" y="2276840"/>
            <a:ext cx="2016125" cy="2017713"/>
          </a:xfrm>
          <a:prstGeom prst="roundRect">
            <a:avLst>
              <a:gd name="adj" fmla="val 45941"/>
            </a:avLst>
          </a:prstGeom>
          <a:ln w="28575">
            <a:solidFill>
              <a:schemeClr val="accent1"/>
            </a:solidFill>
          </a:ln>
        </p:spPr>
        <p:txBody>
          <a:bodyPr/>
          <a:lstStyle>
            <a:lvl1pPr algn="ctr">
              <a:defRPr sz="1200"/>
            </a:lvl1pPr>
          </a:lstStyle>
          <a:p>
            <a:r>
              <a:rPr lang="fi-FI"/>
              <a:t>Add Symbol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8040270" y="2276840"/>
            <a:ext cx="2016125" cy="2017713"/>
          </a:xfrm>
          <a:prstGeom prst="roundRect">
            <a:avLst>
              <a:gd name="adj" fmla="val 45941"/>
            </a:avLst>
          </a:prstGeom>
          <a:ln w="28575">
            <a:solidFill>
              <a:schemeClr val="accent1"/>
            </a:solidFill>
          </a:ln>
        </p:spPr>
        <p:txBody>
          <a:bodyPr/>
          <a:lstStyle>
            <a:lvl1pPr algn="ctr">
              <a:defRPr sz="1200"/>
            </a:lvl1pPr>
          </a:lstStyle>
          <a:p>
            <a:r>
              <a:rPr lang="fi-FI"/>
              <a:t>Add Symbol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9714-1384-4BF8-BFD7-55991163D062}" type="datetime1">
              <a:rPr lang="fi-FI" smtClean="0"/>
              <a:t>3.5.2022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846993" y="4581160"/>
            <a:ext cx="2592778" cy="936130"/>
          </a:xfrm>
        </p:spPr>
        <p:txBody>
          <a:bodyPr/>
          <a:lstStyle>
            <a:lvl1pPr algn="ctr">
              <a:spcBef>
                <a:spcPts val="200"/>
              </a:spcBef>
              <a:defRPr sz="1400"/>
            </a:lvl1pPr>
            <a:lvl2pPr marL="0" indent="0" algn="ctr">
              <a:spcBef>
                <a:spcPts val="200"/>
              </a:spcBef>
              <a:buFontTx/>
              <a:buNone/>
              <a:defRPr sz="1400"/>
            </a:lvl2pPr>
            <a:lvl3pPr marL="0" indent="0" algn="ctr">
              <a:spcBef>
                <a:spcPts val="200"/>
              </a:spcBef>
              <a:buFontTx/>
              <a:buNone/>
              <a:defRPr sz="1200"/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2129343" y="2276840"/>
            <a:ext cx="2016125" cy="2017713"/>
          </a:xfrm>
          <a:prstGeom prst="roundRect">
            <a:avLst>
              <a:gd name="adj" fmla="val 45941"/>
            </a:avLst>
          </a:prstGeom>
          <a:ln w="28575">
            <a:solidFill>
              <a:schemeClr val="accent1"/>
            </a:solidFill>
          </a:ln>
        </p:spPr>
        <p:txBody>
          <a:bodyPr/>
          <a:lstStyle>
            <a:lvl1pPr algn="ctr">
              <a:defRPr sz="1200"/>
            </a:lvl1pPr>
          </a:lstStyle>
          <a:p>
            <a:r>
              <a:rPr lang="fi-FI"/>
              <a:t>Add Symbol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99611" y="4581160"/>
            <a:ext cx="2592778" cy="936130"/>
          </a:xfrm>
        </p:spPr>
        <p:txBody>
          <a:bodyPr/>
          <a:lstStyle>
            <a:lvl1pPr algn="ctr">
              <a:spcBef>
                <a:spcPts val="200"/>
              </a:spcBef>
              <a:defRPr sz="1400"/>
            </a:lvl1pPr>
            <a:lvl2pPr marL="0" indent="0" algn="ctr">
              <a:spcBef>
                <a:spcPts val="200"/>
              </a:spcBef>
              <a:buFontTx/>
              <a:buNone/>
              <a:defRPr sz="1400"/>
            </a:lvl2pPr>
            <a:lvl3pPr marL="0" indent="0" algn="ctr">
              <a:spcBef>
                <a:spcPts val="200"/>
              </a:spcBef>
              <a:buFontTx/>
              <a:buNone/>
              <a:defRPr sz="1200"/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7751812" y="4581160"/>
            <a:ext cx="2592778" cy="936130"/>
          </a:xfrm>
        </p:spPr>
        <p:txBody>
          <a:bodyPr/>
          <a:lstStyle>
            <a:lvl1pPr algn="ctr">
              <a:spcBef>
                <a:spcPts val="200"/>
              </a:spcBef>
              <a:defRPr sz="1400"/>
            </a:lvl1pPr>
            <a:lvl2pPr marL="0" indent="0" algn="ctr">
              <a:spcBef>
                <a:spcPts val="200"/>
              </a:spcBef>
              <a:buFontTx/>
              <a:buNone/>
              <a:defRPr sz="1400"/>
            </a:lvl2pPr>
            <a:lvl3pPr marL="0" indent="0" algn="ctr">
              <a:spcBef>
                <a:spcPts val="200"/>
              </a:spcBef>
              <a:buFontTx/>
              <a:buNone/>
              <a:defRPr sz="1200"/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85066677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E879-47F9-49A6-813E-432675C2212A}" type="datetime1">
              <a:rPr lang="fi-FI" smtClean="0"/>
              <a:t>3.5.2022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2124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Ye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E879-47F9-49A6-813E-432675C2212A}" type="datetime1">
              <a:rPr lang="fi-FI" smtClean="0"/>
              <a:t>3.5.2022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14"/>
          <p:cNvSpPr/>
          <p:nvPr userDrawn="1"/>
        </p:nvSpPr>
        <p:spPr>
          <a:xfrm>
            <a:off x="9911935" y="6065630"/>
            <a:ext cx="1584740" cy="792370"/>
          </a:xfrm>
          <a:custGeom>
            <a:avLst/>
            <a:gdLst/>
            <a:ahLst/>
            <a:cxnLst/>
            <a:rect l="l" t="t" r="r" b="b"/>
            <a:pathLst>
              <a:path w="1584740" h="792370">
                <a:moveTo>
                  <a:pt x="792370" y="0"/>
                </a:moveTo>
                <a:cubicBezTo>
                  <a:pt x="1229984" y="0"/>
                  <a:pt x="1584740" y="354756"/>
                  <a:pt x="1584740" y="792370"/>
                </a:cubicBezTo>
                <a:lnTo>
                  <a:pt x="0" y="792370"/>
                </a:lnTo>
                <a:cubicBezTo>
                  <a:pt x="0" y="354756"/>
                  <a:pt x="354756" y="0"/>
                  <a:pt x="79237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Freeform 6"/>
          <p:cNvSpPr>
            <a:spLocks noChangeAspect="1" noEditPoints="1"/>
          </p:cNvSpPr>
          <p:nvPr userDrawn="1"/>
        </p:nvSpPr>
        <p:spPr bwMode="auto">
          <a:xfrm>
            <a:off x="10188222" y="6380292"/>
            <a:ext cx="1032581" cy="288665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126757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D20A-6885-4B5C-BC23-010FE7950AC8}" type="datetime1">
              <a:rPr lang="fi-FI" smtClean="0"/>
              <a:t>3.5.2022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05771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628775"/>
            <a:ext cx="5256655" cy="4321175"/>
          </a:xfrm>
        </p:spPr>
        <p:txBody>
          <a:bodyPr/>
          <a:lstStyle>
            <a:lvl1pPr>
              <a:spcBef>
                <a:spcPts val="200"/>
              </a:spcBef>
              <a:defRPr sz="1600"/>
            </a:lvl1pPr>
            <a:lvl2pPr>
              <a:spcBef>
                <a:spcPts val="200"/>
              </a:spcBef>
              <a:defRPr sz="1600"/>
            </a:lvl2pPr>
            <a:lvl3pPr>
              <a:spcBef>
                <a:spcPts val="200"/>
              </a:spcBef>
              <a:defRPr sz="1600"/>
            </a:lvl3pPr>
            <a:lvl4pPr>
              <a:spcBef>
                <a:spcPts val="200"/>
              </a:spcBef>
              <a:defRPr sz="1600"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20" y="1628775"/>
            <a:ext cx="5256655" cy="4321175"/>
          </a:xfrm>
        </p:spPr>
        <p:txBody>
          <a:bodyPr/>
          <a:lstStyle>
            <a:lvl1pPr>
              <a:spcBef>
                <a:spcPts val="200"/>
              </a:spcBef>
              <a:defRPr sz="1600"/>
            </a:lvl1pPr>
            <a:lvl2pPr>
              <a:spcBef>
                <a:spcPts val="200"/>
              </a:spcBef>
              <a:defRPr sz="1600"/>
            </a:lvl2pPr>
            <a:lvl3pPr>
              <a:spcBef>
                <a:spcPts val="200"/>
              </a:spcBef>
              <a:defRPr sz="1600"/>
            </a:lvl3pPr>
            <a:lvl4pPr>
              <a:spcBef>
                <a:spcPts val="200"/>
              </a:spcBef>
              <a:defRPr sz="1600"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D83FA-213D-49EE-9172-DD8ECE6DB059}" type="datetime1">
              <a:rPr lang="fi-FI" smtClean="0"/>
              <a:t>3.5.2022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90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&amp; Contac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300" y="1268413"/>
            <a:ext cx="8712588" cy="2088577"/>
          </a:xfrm>
        </p:spPr>
        <p:txBody>
          <a:bodyPr anchor="b" anchorCtr="0"/>
          <a:lstStyle>
            <a:lvl1pPr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kiitos</a:t>
            </a:r>
            <a:r>
              <a:rPr lang="en-US"/>
              <a:t> </a:t>
            </a:r>
            <a:r>
              <a:rPr lang="en-US" err="1"/>
              <a:t>teksti</a:t>
            </a:r>
            <a:r>
              <a:rPr lang="en-US"/>
              <a:t>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9F40538-FC3A-49CF-8B51-B8B17287F13F}" type="datetime1">
              <a:rPr lang="fi-FI" smtClean="0"/>
              <a:t>3.5.2022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/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14F411-5016-4917-8EBB-74EBD9D114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55300" y="3501010"/>
            <a:ext cx="8712588" cy="1656778"/>
          </a:xfrm>
        </p:spPr>
        <p:txBody>
          <a:bodyPr/>
          <a:lstStyle>
            <a:lvl1pPr>
              <a:spcBef>
                <a:spcPts val="0"/>
              </a:spcBef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en-US"/>
              <a:t>Your contact details</a:t>
            </a:r>
          </a:p>
          <a:p>
            <a:pPr lvl="1"/>
            <a:r>
              <a:rPr lang="en-US"/>
              <a:t>More details</a:t>
            </a:r>
          </a:p>
        </p:txBody>
      </p:sp>
      <p:sp>
        <p:nvSpPr>
          <p:cNvPr id="12" name="Freeform 6"/>
          <p:cNvSpPr>
            <a:spLocks noChangeAspect="1" noEditPoints="1"/>
          </p:cNvSpPr>
          <p:nvPr userDrawn="1"/>
        </p:nvSpPr>
        <p:spPr bwMode="auto">
          <a:xfrm>
            <a:off x="1124706" y="5641976"/>
            <a:ext cx="1802854" cy="504000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988409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&amp; Contact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8"/>
          <p:cNvSpPr/>
          <p:nvPr userDrawn="1"/>
        </p:nvSpPr>
        <p:spPr>
          <a:xfrm>
            <a:off x="7176150" y="4581160"/>
            <a:ext cx="2232310" cy="2276840"/>
          </a:xfrm>
          <a:custGeom>
            <a:avLst/>
            <a:gdLst/>
            <a:ahLst/>
            <a:cxnLst/>
            <a:rect l="l" t="t" r="r" b="b"/>
            <a:pathLst>
              <a:path w="2232310" h="2276840">
                <a:moveTo>
                  <a:pt x="1116155" y="0"/>
                </a:moveTo>
                <a:cubicBezTo>
                  <a:pt x="1732590" y="0"/>
                  <a:pt x="2232310" y="499720"/>
                  <a:pt x="2232310" y="1116155"/>
                </a:cubicBezTo>
                <a:lnTo>
                  <a:pt x="2232310" y="2276840"/>
                </a:lnTo>
                <a:lnTo>
                  <a:pt x="0" y="2276840"/>
                </a:lnTo>
                <a:lnTo>
                  <a:pt x="0" y="1116155"/>
                </a:lnTo>
                <a:cubicBezTo>
                  <a:pt x="0" y="499720"/>
                  <a:pt x="499720" y="0"/>
                  <a:pt x="111615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ounded Rectangle 9"/>
          <p:cNvSpPr/>
          <p:nvPr userDrawn="1"/>
        </p:nvSpPr>
        <p:spPr>
          <a:xfrm>
            <a:off x="9408460" y="5373270"/>
            <a:ext cx="2232310" cy="1484730"/>
          </a:xfrm>
          <a:custGeom>
            <a:avLst/>
            <a:gdLst/>
            <a:ahLst/>
            <a:cxnLst/>
            <a:rect l="l" t="t" r="r" b="b"/>
            <a:pathLst>
              <a:path w="2232310" h="1484730">
                <a:moveTo>
                  <a:pt x="1116155" y="0"/>
                </a:moveTo>
                <a:cubicBezTo>
                  <a:pt x="1732590" y="0"/>
                  <a:pt x="2232310" y="499720"/>
                  <a:pt x="2232310" y="1116155"/>
                </a:cubicBezTo>
                <a:lnTo>
                  <a:pt x="2232310" y="1484730"/>
                </a:lnTo>
                <a:lnTo>
                  <a:pt x="0" y="1484730"/>
                </a:lnTo>
                <a:lnTo>
                  <a:pt x="0" y="1116155"/>
                </a:lnTo>
                <a:cubicBezTo>
                  <a:pt x="0" y="499720"/>
                  <a:pt x="499720" y="0"/>
                  <a:pt x="111615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ounded Rectangle 10"/>
          <p:cNvSpPr/>
          <p:nvPr userDrawn="1"/>
        </p:nvSpPr>
        <p:spPr>
          <a:xfrm>
            <a:off x="0" y="4781416"/>
            <a:ext cx="479220" cy="2076585"/>
          </a:xfrm>
          <a:custGeom>
            <a:avLst/>
            <a:gdLst/>
            <a:ahLst/>
            <a:cxnLst/>
            <a:rect l="l" t="t" r="r" b="b"/>
            <a:pathLst>
              <a:path w="479220" h="2076585">
                <a:moveTo>
                  <a:pt x="0" y="0"/>
                </a:moveTo>
                <a:cubicBezTo>
                  <a:pt x="289814" y="201122"/>
                  <a:pt x="479220" y="536392"/>
                  <a:pt x="479220" y="915900"/>
                </a:cubicBezTo>
                <a:lnTo>
                  <a:pt x="479220" y="2076585"/>
                </a:lnTo>
                <a:lnTo>
                  <a:pt x="0" y="207658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ounded Rectangle 11"/>
          <p:cNvSpPr/>
          <p:nvPr userDrawn="1"/>
        </p:nvSpPr>
        <p:spPr>
          <a:xfrm>
            <a:off x="2795245" y="6165380"/>
            <a:ext cx="2064880" cy="692620"/>
          </a:xfrm>
          <a:custGeom>
            <a:avLst/>
            <a:gdLst/>
            <a:ahLst/>
            <a:cxnLst/>
            <a:rect l="l" t="t" r="r" b="b"/>
            <a:pathLst>
              <a:path w="2064880" h="692620">
                <a:moveTo>
                  <a:pt x="1032440" y="0"/>
                </a:moveTo>
                <a:cubicBezTo>
                  <a:pt x="1498883" y="0"/>
                  <a:pt x="1898499" y="286120"/>
                  <a:pt x="2064880" y="692620"/>
                </a:cubicBezTo>
                <a:lnTo>
                  <a:pt x="0" y="692620"/>
                </a:lnTo>
                <a:cubicBezTo>
                  <a:pt x="166382" y="286120"/>
                  <a:pt x="565998" y="0"/>
                  <a:pt x="103244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ounded Rectangle 12"/>
          <p:cNvSpPr/>
          <p:nvPr userDrawn="1"/>
        </p:nvSpPr>
        <p:spPr>
          <a:xfrm>
            <a:off x="11640770" y="2323710"/>
            <a:ext cx="551230" cy="4534290"/>
          </a:xfrm>
          <a:custGeom>
            <a:avLst/>
            <a:gdLst/>
            <a:ahLst/>
            <a:cxnLst/>
            <a:rect l="l" t="t" r="r" b="b"/>
            <a:pathLst>
              <a:path w="551230" h="4534290">
                <a:moveTo>
                  <a:pt x="551230" y="0"/>
                </a:moveTo>
                <a:lnTo>
                  <a:pt x="551230" y="4534290"/>
                </a:lnTo>
                <a:lnTo>
                  <a:pt x="0" y="4534290"/>
                </a:lnTo>
                <a:lnTo>
                  <a:pt x="0" y="961454"/>
                </a:lnTo>
                <a:cubicBezTo>
                  <a:pt x="0" y="551404"/>
                  <a:pt x="221119" y="192998"/>
                  <a:pt x="5512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300" y="1268413"/>
            <a:ext cx="8712588" cy="2088577"/>
          </a:xfrm>
        </p:spPr>
        <p:txBody>
          <a:bodyPr anchor="b" anchorCtr="0"/>
          <a:lstStyle>
            <a:lvl1pPr>
              <a:defRPr sz="8000" baseline="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kiitos</a:t>
            </a:r>
            <a:r>
              <a:rPr lang="en-US"/>
              <a:t> </a:t>
            </a:r>
            <a:r>
              <a:rPr lang="en-US" err="1"/>
              <a:t>teksti</a:t>
            </a:r>
            <a:r>
              <a:rPr lang="en-US"/>
              <a:t>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9F40538-FC3A-49CF-8B51-B8B17287F13F}" type="datetime1">
              <a:rPr lang="fi-FI" smtClean="0"/>
              <a:t>3.5.2022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/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14F411-5016-4917-8EBB-74EBD9D114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55300" y="3501010"/>
            <a:ext cx="8712588" cy="1656778"/>
          </a:xfrm>
        </p:spPr>
        <p:txBody>
          <a:bodyPr/>
          <a:lstStyle>
            <a:lvl1pPr>
              <a:spcBef>
                <a:spcPts val="0"/>
              </a:spcBef>
              <a:defRPr sz="22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2200">
                <a:solidFill>
                  <a:schemeClr val="tx1"/>
                </a:solidFill>
              </a:defRPr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en-US"/>
              <a:t>Your contact details</a:t>
            </a:r>
          </a:p>
          <a:p>
            <a:pPr lvl="1"/>
            <a:r>
              <a:rPr lang="en-US"/>
              <a:t>More details</a:t>
            </a:r>
          </a:p>
        </p:txBody>
      </p:sp>
      <p:sp>
        <p:nvSpPr>
          <p:cNvPr id="12" name="Freeform 6"/>
          <p:cNvSpPr>
            <a:spLocks noChangeAspect="1" noEditPoints="1"/>
          </p:cNvSpPr>
          <p:nvPr userDrawn="1"/>
        </p:nvSpPr>
        <p:spPr bwMode="auto">
          <a:xfrm>
            <a:off x="1124706" y="5641976"/>
            <a:ext cx="1802854" cy="504000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463910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256FA19-B054-4650-AACA-0B17421A0424}" type="datetime1">
              <a:rPr lang="fi-FI" smtClean="0"/>
              <a:t>3.5.2022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/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14F411-5016-4917-8EBB-74EBD9D114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3068950"/>
            <a:ext cx="10801350" cy="2015813"/>
          </a:xfrm>
        </p:spPr>
        <p:txBody>
          <a:bodyPr anchor="t" anchorCtr="0"/>
          <a:lstStyle>
            <a:lvl1pPr algn="ctr">
              <a:defRPr sz="8800" b="0" baseline="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kiitos</a:t>
            </a:r>
            <a:r>
              <a:rPr lang="en-US"/>
              <a:t> </a:t>
            </a:r>
            <a:r>
              <a:rPr lang="en-US" err="1"/>
              <a:t>teksti</a:t>
            </a:r>
            <a:r>
              <a:rPr lang="en-US"/>
              <a:t>.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5194573" y="1340710"/>
            <a:ext cx="1802854" cy="504000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553276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0070" y="1124680"/>
            <a:ext cx="4896604" cy="2952410"/>
          </a:xfrm>
        </p:spPr>
        <p:txBody>
          <a:bodyPr anchor="t" anchorCtr="0"/>
          <a:lstStyle>
            <a:lvl1pPr algn="l">
              <a:defRPr sz="5400" b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F8A7002-8DE6-4B5B-B5E5-EC310ABC751B}" type="datetime1">
              <a:rPr lang="fi-FI" smtClean="0"/>
              <a:t>3.5.2022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14F411-5016-4917-8EBB-74EBD9D114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00070" y="4293119"/>
            <a:ext cx="4896606" cy="108015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DB080DE-B3E3-4BFE-B526-DD57797414A0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597466" y="5641976"/>
            <a:ext cx="1802854" cy="504000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186869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2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 baseline="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7309" y="1124680"/>
            <a:ext cx="10369366" cy="1944270"/>
          </a:xfrm>
        </p:spPr>
        <p:txBody>
          <a:bodyPr anchor="t" anchorCtr="0"/>
          <a:lstStyle>
            <a:lvl1pPr algn="l">
              <a:defRPr sz="8000" b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F8A7002-8DE6-4B5B-B5E5-EC310ABC751B}" type="datetime1">
              <a:rPr lang="fi-FI" smtClean="0"/>
              <a:t>3.5.2022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14F411-5016-4917-8EBB-74EBD9D114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123200" y="5641200"/>
            <a:ext cx="1803600" cy="504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2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127310" y="4293119"/>
            <a:ext cx="10369366" cy="108015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3174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Shap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9819" y="908650"/>
            <a:ext cx="6696855" cy="2952150"/>
          </a:xfrm>
        </p:spPr>
        <p:txBody>
          <a:bodyPr anchor="t" anchorCtr="0"/>
          <a:lstStyle>
            <a:lvl1pPr algn="l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F8A7002-8DE6-4B5B-B5E5-EC310ABC751B}" type="datetime1">
              <a:rPr lang="fi-FI" smtClean="0"/>
              <a:t>3.5.2022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14F411-5016-4917-8EBB-74EBD9D114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476250"/>
            <a:ext cx="4079875" cy="4537075"/>
          </a:xfrm>
          <a:prstGeom prst="flowChartDelay">
            <a:avLst/>
          </a:prstGeom>
          <a:noFill/>
        </p:spPr>
        <p:txBody>
          <a:bodyPr/>
          <a:lstStyle>
            <a:lvl1pPr algn="l"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9" name="Freeform 6"/>
          <p:cNvSpPr>
            <a:spLocks noChangeAspect="1" noEditPoints="1"/>
          </p:cNvSpPr>
          <p:nvPr userDrawn="1"/>
        </p:nvSpPr>
        <p:spPr bwMode="auto">
          <a:xfrm>
            <a:off x="1124706" y="5641976"/>
            <a:ext cx="1802854" cy="504000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4799820" y="4293119"/>
            <a:ext cx="6696856" cy="108015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0047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93545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628775"/>
            <a:ext cx="10801350" cy="4321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E115-A775-4B2A-BB5D-3F20CB30596F}" type="datetime1">
              <a:rPr lang="fi-FI" smtClean="0"/>
              <a:t>3.5.2022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8766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Ye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9354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628775"/>
            <a:ext cx="10801350" cy="4321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E115-A775-4B2A-BB5D-3F20CB30596F}" type="datetime1">
              <a:rPr lang="fi-FI" smtClean="0"/>
              <a:t>3.5.2022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14"/>
          <p:cNvSpPr/>
          <p:nvPr userDrawn="1"/>
        </p:nvSpPr>
        <p:spPr>
          <a:xfrm>
            <a:off x="9911935" y="6065630"/>
            <a:ext cx="1584740" cy="792370"/>
          </a:xfrm>
          <a:custGeom>
            <a:avLst/>
            <a:gdLst/>
            <a:ahLst/>
            <a:cxnLst/>
            <a:rect l="l" t="t" r="r" b="b"/>
            <a:pathLst>
              <a:path w="1584740" h="792370">
                <a:moveTo>
                  <a:pt x="792370" y="0"/>
                </a:moveTo>
                <a:cubicBezTo>
                  <a:pt x="1229984" y="0"/>
                  <a:pt x="1584740" y="354756"/>
                  <a:pt x="1584740" y="792370"/>
                </a:cubicBezTo>
                <a:lnTo>
                  <a:pt x="0" y="792370"/>
                </a:lnTo>
                <a:cubicBezTo>
                  <a:pt x="0" y="354756"/>
                  <a:pt x="354756" y="0"/>
                  <a:pt x="79237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10188222" y="6380292"/>
            <a:ext cx="1032581" cy="288665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046233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4" y="908050"/>
            <a:ext cx="10801352" cy="5041900"/>
          </a:xfrm>
        </p:spPr>
        <p:txBody>
          <a:bodyPr anchor="ctr" anchorCtr="0"/>
          <a:lstStyle>
            <a:lvl1pPr algn="ctr">
              <a:defRPr sz="80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937B3-52E2-4AE1-897C-F462A08BB4C4}" type="datetime1">
              <a:rPr lang="fi-FI" smtClean="0"/>
              <a:pPr/>
              <a:t>3.5.2022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14F411-5016-4917-8EBB-74EBD9D114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2822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 userDrawn="1"/>
        </p:nvSpPr>
        <p:spPr>
          <a:xfrm>
            <a:off x="9911935" y="6065630"/>
            <a:ext cx="1584740" cy="792370"/>
          </a:xfrm>
          <a:custGeom>
            <a:avLst/>
            <a:gdLst/>
            <a:ahLst/>
            <a:cxnLst/>
            <a:rect l="l" t="t" r="r" b="b"/>
            <a:pathLst>
              <a:path w="1584740" h="792370">
                <a:moveTo>
                  <a:pt x="792370" y="0"/>
                </a:moveTo>
                <a:cubicBezTo>
                  <a:pt x="1229984" y="0"/>
                  <a:pt x="1584740" y="354756"/>
                  <a:pt x="1584740" y="792370"/>
                </a:cubicBezTo>
                <a:lnTo>
                  <a:pt x="0" y="792370"/>
                </a:lnTo>
                <a:cubicBezTo>
                  <a:pt x="0" y="354756"/>
                  <a:pt x="354756" y="0"/>
                  <a:pt x="79237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935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5" y="1628775"/>
            <a:ext cx="10801350" cy="4321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5299" y="6453420"/>
            <a:ext cx="1512309" cy="14393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58CE4CAD-9A64-4BC1-8872-90648B22ADAE}" type="datetime1">
              <a:rPr lang="fi-FI" smtClean="0"/>
              <a:pPr/>
              <a:t>3.5.2022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67510" y="6453420"/>
            <a:ext cx="7200378" cy="14393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5325" y="6453420"/>
            <a:ext cx="360125" cy="14393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fld id="{CD14F411-5016-4917-8EBB-74EBD9D114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(c)" hidden="1"/>
          <p:cNvSpPr txBox="1"/>
          <p:nvPr userDrawn="1"/>
        </p:nvSpPr>
        <p:spPr>
          <a:xfrm>
            <a:off x="11949648" y="6891795"/>
            <a:ext cx="235642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kopiosto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7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6"/>
          <p:cNvSpPr>
            <a:spLocks noChangeAspect="1" noEditPoints="1"/>
          </p:cNvSpPr>
          <p:nvPr userDrawn="1"/>
        </p:nvSpPr>
        <p:spPr bwMode="auto">
          <a:xfrm>
            <a:off x="10188222" y="6380292"/>
            <a:ext cx="1032581" cy="288665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267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86" r:id="rId3"/>
    <p:sldLayoutId id="2147483687" r:id="rId4"/>
    <p:sldLayoutId id="2147483700" r:id="rId5"/>
    <p:sldLayoutId id="2147483688" r:id="rId6"/>
    <p:sldLayoutId id="2147483650" r:id="rId7"/>
    <p:sldLayoutId id="2147483684" r:id="rId8"/>
    <p:sldLayoutId id="2147483690" r:id="rId9"/>
    <p:sldLayoutId id="2147483689" r:id="rId10"/>
    <p:sldLayoutId id="2147483683" r:id="rId11"/>
    <p:sldLayoutId id="2147483693" r:id="rId12"/>
    <p:sldLayoutId id="2147483680" r:id="rId13"/>
    <p:sldLayoutId id="2147483652" r:id="rId14"/>
    <p:sldLayoutId id="2147483668" r:id="rId15"/>
    <p:sldLayoutId id="2147483653" r:id="rId16"/>
    <p:sldLayoutId id="2147483696" r:id="rId17"/>
    <p:sldLayoutId id="2147483674" r:id="rId18"/>
    <p:sldLayoutId id="2147483675" r:id="rId19"/>
    <p:sldLayoutId id="2147483673" r:id="rId20"/>
    <p:sldLayoutId id="2147483697" r:id="rId21"/>
    <p:sldLayoutId id="2147483698" r:id="rId22"/>
    <p:sldLayoutId id="2147483676" r:id="rId23"/>
    <p:sldLayoutId id="2147483695" r:id="rId24"/>
    <p:sldLayoutId id="2147483663" r:id="rId25"/>
    <p:sldLayoutId id="2147483665" r:id="rId26"/>
    <p:sldLayoutId id="2147483699" r:id="rId27"/>
    <p:sldLayoutId id="2147483664" r:id="rId28"/>
    <p:sldLayoutId id="2147483666" r:id="rId29"/>
    <p:sldLayoutId id="2147483662" r:id="rId30"/>
    <p:sldLayoutId id="2147483682" r:id="rId31"/>
    <p:sldLayoutId id="2147483654" r:id="rId32"/>
    <p:sldLayoutId id="2147483694" r:id="rId33"/>
    <p:sldLayoutId id="2147483655" r:id="rId34"/>
    <p:sldLayoutId id="2147483691" r:id="rId35"/>
    <p:sldLayoutId id="2147483679" r:id="rId36"/>
    <p:sldLayoutId id="2147483692" r:id="rId37"/>
    <p:sldLayoutId id="2147483678" r:id="rId38"/>
  </p:sldLayoutIdLst>
  <p:transition>
    <p:fade/>
  </p:transition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200" b="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357188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357188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Georgia" panose="02040502050405020303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357188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366713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95463" indent="-357188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52650" indent="-357188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09838" indent="-357188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868613" indent="-358775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157" y="1097352"/>
            <a:ext cx="10638834" cy="985972"/>
          </a:xfrm>
        </p:spPr>
        <p:txBody>
          <a:bodyPr/>
          <a:lstStyle/>
          <a:p>
            <a:pPr algn="ctr"/>
            <a:r>
              <a:rPr lang="en-US" sz="4800" dirty="0"/>
              <a:t>Changes to </a:t>
            </a:r>
            <a:r>
              <a:rPr lang="en-US" sz="4800" dirty="0" err="1"/>
              <a:t>finnish</a:t>
            </a:r>
            <a:r>
              <a:rPr lang="en-US" sz="4800" dirty="0"/>
              <a:t> copyright Act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2022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1948" y="4201964"/>
            <a:ext cx="9462377" cy="1080151"/>
          </a:xfrm>
        </p:spPr>
        <p:txBody>
          <a:bodyPr/>
          <a:lstStyle/>
          <a:p>
            <a:pPr lvl="1"/>
            <a:endParaRPr lang="fi-FI" dirty="0"/>
          </a:p>
          <a:p>
            <a:pPr lvl="1"/>
            <a:r>
              <a:rPr lang="fi-FI" b="1" dirty="0"/>
              <a:t>Valtteri Niiranen, CEO</a:t>
            </a:r>
          </a:p>
        </p:txBody>
      </p:sp>
    </p:spTree>
    <p:extLst>
      <p:ext uri="{BB962C8B-B14F-4D97-AF65-F5344CB8AC3E}">
        <p14:creationId xmlns:p14="http://schemas.microsoft.com/office/powerpoint/2010/main" val="90504220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FF2CFF-9936-4EA7-86E5-15BD0FE4F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was left out</a:t>
            </a:r>
            <a:br>
              <a:rPr lang="en-GB" dirty="0"/>
            </a:br>
            <a:r>
              <a:rPr lang="en-GB" sz="3200" dirty="0"/>
              <a:t>- our shopping list</a:t>
            </a:r>
            <a:br>
              <a:rPr lang="en-GB" dirty="0"/>
            </a:b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27BEF0-D9BA-4B41-9650-3C29B1376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447" y="1908698"/>
            <a:ext cx="10801350" cy="30361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Updating of existing specific ECL </a:t>
            </a:r>
            <a:r>
              <a:rPr lang="en-GB" dirty="0"/>
              <a:t>provisions – in particular</a:t>
            </a:r>
          </a:p>
          <a:p>
            <a:pPr marL="700088" lvl="1" indent="-342900">
              <a:buFont typeface="Wingdings" panose="05000000000000000000" pitchFamily="2" charset="2"/>
              <a:buChar char="è"/>
            </a:pPr>
            <a:r>
              <a:rPr lang="en-GB" sz="2000" dirty="0"/>
              <a:t>© Act 13 a § - licensing of works in internal communication (now only photocopying)  </a:t>
            </a:r>
          </a:p>
          <a:p>
            <a:pPr marL="700088" lvl="1" indent="-342900">
              <a:buFont typeface="Wingdings" panose="05000000000000000000" pitchFamily="2" charset="2"/>
              <a:buChar char="è"/>
            </a:pPr>
            <a:r>
              <a:rPr lang="fi-FI" sz="2000" dirty="0"/>
              <a:t>© Act 25 g § – </a:t>
            </a:r>
            <a:r>
              <a:rPr lang="fi-FI" sz="2000" dirty="0" err="1"/>
              <a:t>licensing</a:t>
            </a:r>
            <a:r>
              <a:rPr lang="fi-FI" sz="2000" dirty="0"/>
              <a:t> of </a:t>
            </a:r>
            <a:r>
              <a:rPr lang="fi-FI" sz="2000" dirty="0" err="1"/>
              <a:t>archives</a:t>
            </a:r>
            <a:r>
              <a:rPr lang="fi-FI" sz="2000" dirty="0"/>
              <a:t> of </a:t>
            </a:r>
            <a:r>
              <a:rPr lang="fi-FI" sz="2000" dirty="0" err="1"/>
              <a:t>press</a:t>
            </a:r>
            <a:r>
              <a:rPr lang="fi-FI" sz="2000" dirty="0"/>
              <a:t> </a:t>
            </a:r>
            <a:r>
              <a:rPr lang="fi-FI" sz="2000" dirty="0" err="1"/>
              <a:t>publishers</a:t>
            </a:r>
            <a:r>
              <a:rPr lang="fi-FI" sz="2000" dirty="0"/>
              <a:t> </a:t>
            </a:r>
            <a:r>
              <a:rPr lang="fi-FI" sz="2000" dirty="0" err="1"/>
              <a:t>applies</a:t>
            </a:r>
            <a:r>
              <a:rPr lang="fi-FI" sz="2000" dirty="0"/>
              <a:t> </a:t>
            </a:r>
            <a:r>
              <a:rPr lang="fi-FI" sz="2000" dirty="0" err="1"/>
              <a:t>now</a:t>
            </a:r>
            <a:r>
              <a:rPr lang="fi-FI" sz="2000" dirty="0"/>
              <a:t> </a:t>
            </a:r>
            <a:r>
              <a:rPr lang="fi-FI" sz="2000" dirty="0" err="1"/>
              <a:t>only</a:t>
            </a:r>
            <a:r>
              <a:rPr lang="fi-FI" sz="2000" dirty="0"/>
              <a:t> to </a:t>
            </a:r>
            <a:r>
              <a:rPr lang="fi-FI" sz="2000" dirty="0" err="1"/>
              <a:t>materials</a:t>
            </a:r>
            <a:r>
              <a:rPr lang="fi-FI" sz="2000" dirty="0"/>
              <a:t> </a:t>
            </a:r>
            <a:r>
              <a:rPr lang="fi-FI" sz="2000" dirty="0" err="1"/>
              <a:t>published</a:t>
            </a:r>
            <a:r>
              <a:rPr lang="fi-FI" sz="2000" dirty="0"/>
              <a:t> </a:t>
            </a:r>
            <a:r>
              <a:rPr lang="fi-FI" sz="2000" dirty="0" err="1"/>
              <a:t>before</a:t>
            </a:r>
            <a:r>
              <a:rPr lang="fi-FI" sz="2000" dirty="0"/>
              <a:t> 1999</a:t>
            </a:r>
          </a:p>
          <a:p>
            <a:pPr lvl="2" indent="0">
              <a:buNone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General ECL</a:t>
            </a:r>
          </a:p>
          <a:p>
            <a:pPr lvl="1"/>
            <a:r>
              <a:rPr lang="fi-FI" sz="2000" dirty="0">
                <a:sym typeface="Wingdings" panose="05000000000000000000" pitchFamily="2" charset="2"/>
              </a:rPr>
              <a:t> In </a:t>
            </a:r>
            <a:r>
              <a:rPr lang="fi-FI" sz="2000" dirty="0" err="1">
                <a:sym typeface="Wingdings" panose="05000000000000000000" pitchFamily="2" charset="2"/>
              </a:rPr>
              <a:t>the</a:t>
            </a:r>
            <a:r>
              <a:rPr lang="fi-FI" sz="2000" dirty="0">
                <a:sym typeface="Wingdings" panose="05000000000000000000" pitchFamily="2" charset="2"/>
              </a:rPr>
              <a:t> </a:t>
            </a:r>
            <a:r>
              <a:rPr lang="fi-FI" sz="2000" dirty="0" err="1">
                <a:sym typeface="Wingdings" panose="05000000000000000000" pitchFamily="2" charset="2"/>
              </a:rPr>
              <a:t>preparatory</a:t>
            </a:r>
            <a:r>
              <a:rPr lang="fi-FI" sz="2000" dirty="0">
                <a:sym typeface="Wingdings" panose="05000000000000000000" pitchFamily="2" charset="2"/>
              </a:rPr>
              <a:t> </a:t>
            </a:r>
            <a:r>
              <a:rPr lang="fi-FI" sz="2000" dirty="0" err="1">
                <a:sym typeface="Wingdings" panose="05000000000000000000" pitchFamily="2" charset="2"/>
              </a:rPr>
              <a:t>works</a:t>
            </a:r>
            <a:r>
              <a:rPr lang="fi-FI" sz="2000" dirty="0">
                <a:sym typeface="Wingdings" panose="05000000000000000000" pitchFamily="2" charset="2"/>
              </a:rPr>
              <a:t> of </a:t>
            </a:r>
            <a:r>
              <a:rPr lang="fi-FI" sz="2000" dirty="0" err="1">
                <a:sym typeface="Wingdings" panose="05000000000000000000" pitchFamily="2" charset="2"/>
              </a:rPr>
              <a:t>the</a:t>
            </a:r>
            <a:r>
              <a:rPr lang="fi-FI" sz="2000" dirty="0">
                <a:sym typeface="Wingdings" panose="05000000000000000000" pitchFamily="2" charset="2"/>
              </a:rPr>
              <a:t> </a:t>
            </a:r>
            <a:r>
              <a:rPr lang="fi-FI" sz="2000" dirty="0" err="1">
                <a:sym typeface="Wingdings" panose="05000000000000000000" pitchFamily="2" charset="2"/>
              </a:rPr>
              <a:t>Legislative</a:t>
            </a:r>
            <a:r>
              <a:rPr lang="fi-FI" sz="2000" dirty="0">
                <a:sym typeface="Wingdings" panose="05000000000000000000" pitchFamily="2" charset="2"/>
              </a:rPr>
              <a:t> Bill a </a:t>
            </a:r>
            <a:r>
              <a:rPr lang="fi-FI" sz="2000" dirty="0" err="1">
                <a:sym typeface="Wingdings" panose="05000000000000000000" pitchFamily="2" charset="2"/>
              </a:rPr>
              <a:t>direct</a:t>
            </a:r>
            <a:r>
              <a:rPr lang="fi-FI" sz="2000" dirty="0">
                <a:sym typeface="Wingdings" panose="05000000000000000000" pitchFamily="2" charset="2"/>
              </a:rPr>
              <a:t> </a:t>
            </a:r>
            <a:r>
              <a:rPr lang="fi-FI" sz="2000" dirty="0" err="1">
                <a:sym typeface="Wingdings" panose="05000000000000000000" pitchFamily="2" charset="2"/>
              </a:rPr>
              <a:t>reference</a:t>
            </a:r>
            <a:r>
              <a:rPr lang="fi-FI" sz="2000" dirty="0">
                <a:sym typeface="Wingdings" panose="05000000000000000000" pitchFamily="2" charset="2"/>
              </a:rPr>
              <a:t> </a:t>
            </a:r>
            <a:r>
              <a:rPr lang="fi-FI" sz="2000" dirty="0" err="1">
                <a:sym typeface="Wingdings" panose="05000000000000000000" pitchFamily="2" charset="2"/>
              </a:rPr>
              <a:t>was</a:t>
            </a:r>
            <a:r>
              <a:rPr lang="fi-FI" sz="2000" dirty="0">
                <a:sym typeface="Wingdings" panose="05000000000000000000" pitchFamily="2" charset="2"/>
              </a:rPr>
              <a:t> made to </a:t>
            </a:r>
            <a:r>
              <a:rPr lang="fi-FI" sz="2000" dirty="0" err="1">
                <a:sym typeface="Wingdings" panose="05000000000000000000" pitchFamily="2" charset="2"/>
              </a:rPr>
              <a:t>Denmark</a:t>
            </a:r>
            <a:endParaRPr lang="fi-FI" sz="20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6D527D1-26C0-4A9F-B30F-9CFABACFF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E115-A775-4B2A-BB5D-3F20CB30596F}" type="datetime1">
              <a:rPr lang="fi-FI" smtClean="0"/>
              <a:t>3.5.2022</a:t>
            </a:fld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DBB61E9-92EB-4960-BB04-C12FDC7B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5010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300" y="1277291"/>
            <a:ext cx="8712588" cy="2088577"/>
          </a:xfrm>
        </p:spPr>
        <p:txBody>
          <a:bodyPr/>
          <a:lstStyle/>
          <a:p>
            <a:pPr algn="ctr"/>
            <a:r>
              <a:rPr lang="fi-FI" sz="6000" dirty="0"/>
              <a:t>Kiitos</a:t>
            </a:r>
            <a:br>
              <a:rPr lang="fi-FI" sz="6000" dirty="0"/>
            </a:br>
            <a:r>
              <a:rPr lang="fi-FI" sz="6000" dirty="0" err="1"/>
              <a:t>Tack</a:t>
            </a:r>
            <a:br>
              <a:rPr lang="fi-FI" sz="6000" dirty="0"/>
            </a:br>
            <a:r>
              <a:rPr lang="fi-FI" sz="6000" dirty="0" err="1"/>
              <a:t>Thank</a:t>
            </a:r>
            <a:r>
              <a:rPr lang="fi-FI" sz="6000" dirty="0"/>
              <a:t> </a:t>
            </a:r>
            <a:r>
              <a:rPr lang="fi-FI" sz="6000" dirty="0" err="1"/>
              <a:t>you</a:t>
            </a:r>
            <a:endParaRPr lang="fi-FI" sz="6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5BC3-FE24-4C76-96AE-099711478298}" type="datetime1">
              <a:rPr lang="fi-FI" smtClean="0"/>
              <a:t>3.5.2022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055300" y="4797151"/>
            <a:ext cx="8712588" cy="644862"/>
          </a:xfrm>
        </p:spPr>
        <p:txBody>
          <a:bodyPr/>
          <a:lstStyle/>
          <a:p>
            <a:r>
              <a:rPr lang="fi-FI" dirty="0"/>
              <a:t>valtteri.niiranen@kopiosto.fi</a:t>
            </a:r>
          </a:p>
        </p:txBody>
      </p:sp>
    </p:spTree>
    <p:extLst>
      <p:ext uri="{BB962C8B-B14F-4D97-AF65-F5344CB8AC3E}">
        <p14:creationId xmlns:p14="http://schemas.microsoft.com/office/powerpoint/2010/main" val="365883412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3B5CFE8A-C6A8-4DA0-AC1B-74856B15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2004393"/>
            <a:ext cx="10801352" cy="1944240"/>
          </a:xfrm>
        </p:spPr>
        <p:txBody>
          <a:bodyPr/>
          <a:lstStyle/>
          <a:p>
            <a:r>
              <a:rPr lang="en-GB" sz="6600" b="1" dirty="0"/>
              <a:t>The Process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ECL</a:t>
            </a:r>
            <a:br>
              <a:rPr lang="en-GB" dirty="0"/>
            </a:br>
            <a:br>
              <a:rPr lang="en-GB" dirty="0"/>
            </a:br>
            <a:r>
              <a:rPr lang="en-GB" dirty="0"/>
              <a:t>© in Education</a:t>
            </a:r>
            <a:br>
              <a:rPr lang="en-GB" dirty="0"/>
            </a:br>
            <a:br>
              <a:rPr lang="en-GB" dirty="0"/>
            </a:br>
            <a:r>
              <a:rPr lang="en-GB" dirty="0"/>
              <a:t>other issues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BA0D423-675F-4F11-9D2A-E4992FE54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E115-A775-4B2A-BB5D-3F20CB30596F}" type="datetime1">
              <a:rPr lang="fi-FI" smtClean="0"/>
              <a:t>3.5.2022</a:t>
            </a:fld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B20CFF4-4CF6-4D14-8BF7-6B0CEBFE1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3427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506758-787E-42C1-A11A-6A76E33AD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7DE881B-5BAD-4A79-8E9C-77E1B8082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331651"/>
            <a:ext cx="10801350" cy="46183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Preparatory work (2019-2021) </a:t>
            </a:r>
            <a:r>
              <a:rPr lang="en-GB" dirty="0"/>
              <a:t>at the Ministry of Education &amp; Culture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First Draft of Legislative Bill to amend Finnish © Act </a:t>
            </a:r>
            <a:r>
              <a:rPr lang="en-GB" dirty="0"/>
              <a:t>– late September 2021</a:t>
            </a:r>
          </a:p>
          <a:p>
            <a:pPr marL="357187" lvl="2" indent="0">
              <a:buNone/>
            </a:pPr>
            <a:r>
              <a:rPr lang="en-GB" dirty="0">
                <a:sym typeface="Wingdings" panose="05000000000000000000" pitchFamily="2" charset="2"/>
              </a:rPr>
              <a:t> </a:t>
            </a:r>
            <a:r>
              <a:rPr lang="en-GB" dirty="0"/>
              <a:t>Very problematic; many proposals against DSM-directive; issues not linked to directives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Written submissions from various stakeholders (230)</a:t>
            </a:r>
            <a:r>
              <a:rPr lang="en-GB" dirty="0"/>
              <a:t>, almost 2000 pages</a:t>
            </a:r>
          </a:p>
          <a:p>
            <a:pPr lvl="2">
              <a:buFont typeface="Wingdings" panose="05000000000000000000" pitchFamily="2" charset="2"/>
              <a:buChar char="è"/>
            </a:pPr>
            <a:r>
              <a:rPr lang="en-GB" dirty="0"/>
              <a:t>Mostly critical; various proposals to amend the First Draft</a:t>
            </a:r>
          </a:p>
          <a:p>
            <a:pPr lvl="2">
              <a:buFont typeface="Wingdings" panose="05000000000000000000" pitchFamily="2" charset="2"/>
              <a:buChar char="è"/>
            </a:pPr>
            <a:r>
              <a:rPr lang="en-GB" dirty="0"/>
              <a:t>Active lobbying from Kopiosto, its member associations and other stakeholders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Minister Mr. </a:t>
            </a:r>
            <a:r>
              <a:rPr lang="en-GB" dirty="0" err="1"/>
              <a:t>Kurvinen</a:t>
            </a:r>
            <a:r>
              <a:rPr lang="en-GB" dirty="0"/>
              <a:t> took </a:t>
            </a:r>
            <a:r>
              <a:rPr lang="en-GB" b="1" dirty="0"/>
              <a:t>strong political position </a:t>
            </a:r>
            <a:r>
              <a:rPr lang="en-GB" dirty="0"/>
              <a:t>in early 2022</a:t>
            </a:r>
          </a:p>
          <a:p>
            <a:pPr lvl="2">
              <a:buFont typeface="Wingdings" panose="05000000000000000000" pitchFamily="2" charset="2"/>
              <a:buChar char="è"/>
            </a:pPr>
            <a:r>
              <a:rPr lang="en-GB" dirty="0">
                <a:sym typeface="Wingdings" panose="05000000000000000000" pitchFamily="2" charset="2"/>
              </a:rPr>
              <a:t>Only changes that are necessary b/c of Directives will be made in 2022</a:t>
            </a:r>
          </a:p>
          <a:p>
            <a:pPr lvl="2">
              <a:buFont typeface="Wingdings" panose="05000000000000000000" pitchFamily="2" charset="2"/>
              <a:buChar char="è"/>
            </a:pPr>
            <a:r>
              <a:rPr lang="en-GB" dirty="0">
                <a:sym typeface="Wingdings" panose="05000000000000000000" pitchFamily="2" charset="2"/>
              </a:rPr>
              <a:t>Second stage of © Act changes might be proposed later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3656E81-AB04-430C-A944-B35638535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E115-A775-4B2A-BB5D-3F20CB30596F}" type="datetime1">
              <a:rPr lang="fi-FI" smtClean="0"/>
              <a:t>3.5.2022</a:t>
            </a:fld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795B609-F6A5-4449-AF19-73E45577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1113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506758-787E-42C1-A11A-6A76E33AD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7DE881B-5BAD-4A79-8E9C-77E1B8082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331651"/>
            <a:ext cx="10801350" cy="46183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Legislative Bill (HE 43/2022) </a:t>
            </a:r>
            <a:r>
              <a:rPr lang="en-GB" dirty="0"/>
              <a:t>adopted mid April, introduced to the Parliament in late April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Will be dealt in </a:t>
            </a:r>
            <a:r>
              <a:rPr lang="en-GB" b="1" dirty="0"/>
              <a:t>five Parliamentary Committees</a:t>
            </a:r>
          </a:p>
          <a:p>
            <a:pPr lvl="2">
              <a:buFont typeface="Wingdings" panose="05000000000000000000" pitchFamily="2" charset="2"/>
              <a:buChar char="è"/>
            </a:pPr>
            <a:r>
              <a:rPr lang="en-GB" dirty="0">
                <a:sym typeface="Wingdings" panose="05000000000000000000" pitchFamily="2" charset="2"/>
              </a:rPr>
              <a:t>Culture Committee is the main Committee</a:t>
            </a:r>
          </a:p>
          <a:p>
            <a:pPr marL="357187" lvl="2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ym typeface="Wingdings" panose="05000000000000000000" pitchFamily="2" charset="2"/>
              </a:rPr>
              <a:t>It will take some </a:t>
            </a:r>
            <a:r>
              <a:rPr lang="en-GB" b="1" dirty="0">
                <a:sym typeface="Wingdings" panose="05000000000000000000" pitchFamily="2" charset="2"/>
              </a:rPr>
              <a:t>2 – 4 months </a:t>
            </a:r>
            <a:r>
              <a:rPr lang="en-GB" dirty="0">
                <a:sym typeface="Wingdings" panose="05000000000000000000" pitchFamily="2" charset="2"/>
              </a:rPr>
              <a:t>in the Parliament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ym typeface="Wingdings" panose="05000000000000000000" pitchFamily="2" charset="2"/>
              </a:rPr>
              <a:t>Entry into force </a:t>
            </a:r>
            <a:r>
              <a:rPr lang="en-GB" b="1" dirty="0">
                <a:sym typeface="Wingdings" panose="05000000000000000000" pitchFamily="2" charset="2"/>
              </a:rPr>
              <a:t>1.1.2023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ym typeface="Wingdings" panose="05000000000000000000" pitchFamily="2" charset="2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3656E81-AB04-430C-A944-B35638535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E115-A775-4B2A-BB5D-3F20CB30596F}" type="datetime1">
              <a:rPr lang="fi-FI" smtClean="0"/>
              <a:t>3.5.2022</a:t>
            </a:fld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795B609-F6A5-4449-AF19-73E45577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0512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3B5CFE8A-C6A8-4DA0-AC1B-74856B15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2004393"/>
            <a:ext cx="10801352" cy="1944240"/>
          </a:xfrm>
        </p:spPr>
        <p:txBody>
          <a:bodyPr/>
          <a:lstStyle/>
          <a:p>
            <a:r>
              <a:rPr lang="en-GB" dirty="0"/>
              <a:t>The Process</a:t>
            </a:r>
            <a:br>
              <a:rPr lang="en-GB" dirty="0"/>
            </a:br>
            <a:br>
              <a:rPr lang="en-GB" dirty="0"/>
            </a:br>
            <a:r>
              <a:rPr lang="en-GB" sz="6600" b="1" dirty="0"/>
              <a:t>ECL</a:t>
            </a:r>
            <a:br>
              <a:rPr lang="en-GB" dirty="0"/>
            </a:br>
            <a:br>
              <a:rPr lang="en-GB" dirty="0"/>
            </a:br>
            <a:r>
              <a:rPr lang="en-GB" dirty="0"/>
              <a:t>© in Education</a:t>
            </a:r>
            <a:br>
              <a:rPr lang="en-GB" dirty="0"/>
            </a:br>
            <a:br>
              <a:rPr lang="en-GB" dirty="0"/>
            </a:br>
            <a:r>
              <a:rPr lang="en-GB" dirty="0"/>
              <a:t>other issues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BA0D423-675F-4F11-9D2A-E4992FE54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E115-A775-4B2A-BB5D-3F20CB30596F}" type="datetime1">
              <a:rPr lang="fi-FI" smtClean="0"/>
              <a:t>3.5.2022</a:t>
            </a:fld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B20CFF4-4CF6-4D14-8BF7-6B0CEBFE1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9139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D8E244-113C-4C2D-88FB-900F1A22E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ECL – Extended collective Licensing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A8B06A3-A975-4CCE-AC37-71872C8A3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06859"/>
            <a:ext cx="10801350" cy="4041251"/>
          </a:xfrm>
        </p:spPr>
        <p:txBody>
          <a:bodyPr/>
          <a:lstStyle/>
          <a:p>
            <a:r>
              <a:rPr lang="en-GB" b="1" dirty="0"/>
              <a:t>Specific ECL provisions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© </a:t>
            </a:r>
            <a:r>
              <a:rPr lang="en-GB" b="1" dirty="0"/>
              <a:t>Act 14.1 § </a:t>
            </a:r>
            <a:r>
              <a:rPr lang="en-GB" dirty="0"/>
              <a:t>- Use of works in education and research (</a:t>
            </a:r>
            <a:r>
              <a:rPr lang="en-GB" b="1" dirty="0"/>
              <a:t>amended/new</a:t>
            </a:r>
            <a:r>
              <a:rPr lang="en-GB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© </a:t>
            </a:r>
            <a:r>
              <a:rPr lang="en-GB" b="1" dirty="0"/>
              <a:t>Act 16 g § </a:t>
            </a:r>
            <a:r>
              <a:rPr lang="en-GB" dirty="0"/>
              <a:t>- Out of commerce works (</a:t>
            </a:r>
            <a:r>
              <a:rPr lang="en-GB" b="1" dirty="0"/>
              <a:t>new</a:t>
            </a:r>
            <a:r>
              <a:rPr lang="en-GB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© </a:t>
            </a:r>
            <a:r>
              <a:rPr lang="en-GB" b="1" dirty="0"/>
              <a:t>Act 25 n § </a:t>
            </a:r>
            <a:r>
              <a:rPr lang="en-GB" dirty="0"/>
              <a:t>- Use of works in press publishers’ digital publications (</a:t>
            </a:r>
            <a:r>
              <a:rPr lang="en-GB" b="1" dirty="0"/>
              <a:t>new</a:t>
            </a:r>
            <a:r>
              <a:rPr lang="en-GB" dirty="0"/>
              <a:t>)</a:t>
            </a:r>
          </a:p>
          <a:p>
            <a:pPr lvl="2">
              <a:buFont typeface="Wingdings" panose="05000000000000000000" pitchFamily="2" charset="2"/>
              <a:buChar char="è"/>
            </a:pPr>
            <a:r>
              <a:rPr lang="en-GB" dirty="0"/>
              <a:t>© Act 50 § - Press publishers’ </a:t>
            </a:r>
            <a:r>
              <a:rPr lang="en-GB" dirty="0" err="1"/>
              <a:t>neighboring</a:t>
            </a:r>
            <a:r>
              <a:rPr lang="en-GB" dirty="0"/>
              <a:t> right</a:t>
            </a:r>
          </a:p>
          <a:p>
            <a:pPr marL="357187" lvl="2" indent="0">
              <a:buNone/>
            </a:pPr>
            <a:endParaRPr lang="en-GB" dirty="0"/>
          </a:p>
          <a:p>
            <a:r>
              <a:rPr lang="en-GB" dirty="0"/>
              <a:t>© Act 26 § - </a:t>
            </a:r>
            <a:r>
              <a:rPr lang="en-GB" b="1" dirty="0"/>
              <a:t>ECL basic/system provision </a:t>
            </a:r>
            <a:r>
              <a:rPr lang="en-GB" dirty="0"/>
              <a:t>(</a:t>
            </a:r>
            <a:r>
              <a:rPr lang="en-GB" b="1" dirty="0"/>
              <a:t>amended</a:t>
            </a:r>
            <a:r>
              <a:rPr lang="en-GB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9ED4F59-7A11-4CAF-A34B-F8EC30174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E115-A775-4B2A-BB5D-3F20CB30596F}" type="datetime1">
              <a:rPr lang="fi-FI" smtClean="0"/>
              <a:t>3.5.2022</a:t>
            </a:fld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4239F0D-3E88-488A-9890-AE0712BEF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3610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3B5CFE8A-C6A8-4DA0-AC1B-74856B15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2004393"/>
            <a:ext cx="10801352" cy="1944240"/>
          </a:xfrm>
        </p:spPr>
        <p:txBody>
          <a:bodyPr/>
          <a:lstStyle/>
          <a:p>
            <a:r>
              <a:rPr lang="en-GB" dirty="0"/>
              <a:t>The Process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ECL</a:t>
            </a:r>
            <a:br>
              <a:rPr lang="en-GB" dirty="0"/>
            </a:br>
            <a:br>
              <a:rPr lang="en-GB" dirty="0"/>
            </a:br>
            <a:r>
              <a:rPr lang="en-GB" sz="6600" b="1" dirty="0"/>
              <a:t>© in Education</a:t>
            </a:r>
            <a:br>
              <a:rPr lang="en-GB" dirty="0"/>
            </a:br>
            <a:br>
              <a:rPr lang="en-GB" dirty="0"/>
            </a:br>
            <a:r>
              <a:rPr lang="en-GB" dirty="0"/>
              <a:t>other issues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BA0D423-675F-4F11-9D2A-E4992FE54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E115-A775-4B2A-BB5D-3F20CB30596F}" type="datetime1">
              <a:rPr lang="fi-FI" smtClean="0"/>
              <a:t>3.5.2022</a:t>
            </a:fld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B20CFF4-4CF6-4D14-8BF7-6B0CEBFE1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6827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99139D-26D2-467C-817E-D023783D0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of © WORKS in Education</a:t>
            </a:r>
            <a:br>
              <a:rPr lang="en-GB" dirty="0"/>
            </a:br>
            <a:r>
              <a:rPr lang="en-GB" sz="2800" dirty="0"/>
              <a:t>(14 § and </a:t>
            </a:r>
            <a:r>
              <a:rPr lang="en-GB" sz="2800" cap="none" dirty="0"/>
              <a:t>14 a </a:t>
            </a:r>
            <a:r>
              <a:rPr lang="en-GB" sz="2800" dirty="0"/>
              <a:t>§)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9C9ADB-E129-494B-86E4-50DAB860B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60123"/>
            <a:ext cx="10801350" cy="428982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Licensing of works in education </a:t>
            </a:r>
            <a:r>
              <a:rPr lang="en-GB" dirty="0"/>
              <a:t>with the support of ECL continues</a:t>
            </a:r>
          </a:p>
          <a:p>
            <a:pPr lvl="2">
              <a:buFont typeface="Wingdings" panose="05000000000000000000" pitchFamily="2" charset="2"/>
              <a:buChar char="è"/>
            </a:pP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would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been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case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Draft</a:t>
            </a:r>
            <a:r>
              <a:rPr lang="fi-FI" dirty="0"/>
              <a:t> 1 </a:t>
            </a:r>
            <a:r>
              <a:rPr lang="fi-FI" dirty="0" err="1"/>
              <a:t>would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survived</a:t>
            </a:r>
            <a:r>
              <a:rPr lang="fi-FI" dirty="0"/>
              <a:t> (</a:t>
            </a:r>
            <a:r>
              <a:rPr lang="fi-FI" dirty="0" err="1"/>
              <a:t>full</a:t>
            </a:r>
            <a:r>
              <a:rPr lang="fi-FI" dirty="0"/>
              <a:t> © </a:t>
            </a:r>
            <a:r>
              <a:rPr lang="fi-FI" dirty="0" err="1"/>
              <a:t>restriction</a:t>
            </a:r>
            <a:r>
              <a:rPr lang="fi-FI" dirty="0"/>
              <a:t>)</a:t>
            </a:r>
          </a:p>
          <a:p>
            <a:pPr marL="357187" lvl="2" indent="0">
              <a:buNone/>
            </a:pPr>
            <a:endParaRPr lang="fi-FI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DSM Art 5 requirement of </a:t>
            </a:r>
            <a:r>
              <a:rPr lang="en-GB" b="1" dirty="0"/>
              <a:t>illustration for teaching </a:t>
            </a:r>
            <a:r>
              <a:rPr lang="en-GB" dirty="0"/>
              <a:t>is supported by ECL</a:t>
            </a:r>
          </a:p>
          <a:p>
            <a:pPr lvl="2">
              <a:buFont typeface="Wingdings" panose="05000000000000000000" pitchFamily="2" charset="2"/>
              <a:buChar char="è"/>
            </a:pPr>
            <a:r>
              <a:rPr lang="en-GB" dirty="0"/>
              <a:t>If no licence etc. is not easily available, use of works is allowed in education of the basis of a new restriction</a:t>
            </a:r>
          </a:p>
          <a:p>
            <a:pPr lvl="2">
              <a:buFont typeface="Wingdings" panose="05000000000000000000" pitchFamily="2" charset="2"/>
              <a:buChar char="è"/>
            </a:pPr>
            <a:r>
              <a:rPr lang="en-GB" dirty="0"/>
              <a:t>In this case authors and other </a:t>
            </a:r>
            <a:r>
              <a:rPr lang="en-GB" dirty="0" err="1"/>
              <a:t>rightholders</a:t>
            </a:r>
            <a:r>
              <a:rPr lang="en-GB" dirty="0"/>
              <a:t> will be compensated (by state funding)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Kopiosto will have a major role </a:t>
            </a:r>
            <a:r>
              <a:rPr lang="en-GB" dirty="0"/>
              <a:t>in this area also in the future</a:t>
            </a:r>
          </a:p>
          <a:p>
            <a:pPr marL="357187" lvl="2" indent="0">
              <a:buNone/>
            </a:pPr>
            <a:r>
              <a:rPr lang="en-GB" dirty="0">
                <a:sym typeface="Wingdings" panose="05000000000000000000" pitchFamily="2" charset="2"/>
              </a:rPr>
              <a:t> Now approx. 14 million €/year, pressure for higher annual total compensation (=&gt; 18 m €)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97C8E24-CECD-497E-8581-EE4B945FF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E115-A775-4B2A-BB5D-3F20CB30596F}" type="datetime1">
              <a:rPr lang="fi-FI" smtClean="0"/>
              <a:t>3.5.2022</a:t>
            </a:fld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B4764B1-3982-4D28-AB65-038BA3FEE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9910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3B5CFE8A-C6A8-4DA0-AC1B-74856B15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2004393"/>
            <a:ext cx="10801352" cy="1944240"/>
          </a:xfrm>
        </p:spPr>
        <p:txBody>
          <a:bodyPr/>
          <a:lstStyle/>
          <a:p>
            <a:r>
              <a:rPr lang="en-GB" dirty="0"/>
              <a:t>The Process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ECL</a:t>
            </a:r>
            <a:br>
              <a:rPr lang="en-GB" dirty="0"/>
            </a:br>
            <a:br>
              <a:rPr lang="en-GB" dirty="0"/>
            </a:br>
            <a:r>
              <a:rPr lang="en-GB" dirty="0"/>
              <a:t>© in Education</a:t>
            </a:r>
            <a:br>
              <a:rPr lang="en-GB" dirty="0"/>
            </a:br>
            <a:br>
              <a:rPr lang="en-GB" dirty="0"/>
            </a:br>
            <a:r>
              <a:rPr lang="en-GB" sz="6600" b="1" dirty="0"/>
              <a:t>other issues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BA0D423-675F-4F11-9D2A-E4992FE54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E115-A775-4B2A-BB5D-3F20CB30596F}" type="datetime1">
              <a:rPr lang="fi-FI" smtClean="0"/>
              <a:t>3.5.2022</a:t>
            </a:fld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B20CFF4-4CF6-4D14-8BF7-6B0CEBFE1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6110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KOPIOSTO">
  <a:themeElements>
    <a:clrScheme name="KOPIOSTO 2018">
      <a:dk1>
        <a:srgbClr val="23264A"/>
      </a:dk1>
      <a:lt1>
        <a:srgbClr val="FFFFFF"/>
      </a:lt1>
      <a:dk2>
        <a:srgbClr val="A64296"/>
      </a:dk2>
      <a:lt2>
        <a:srgbClr val="FFA256"/>
      </a:lt2>
      <a:accent1>
        <a:srgbClr val="FF4C56"/>
      </a:accent1>
      <a:accent2>
        <a:srgbClr val="23264A"/>
      </a:accent2>
      <a:accent3>
        <a:srgbClr val="DCF0FA"/>
      </a:accent3>
      <a:accent4>
        <a:srgbClr val="4B62FE"/>
      </a:accent4>
      <a:accent5>
        <a:srgbClr val="F8F086"/>
      </a:accent5>
      <a:accent6>
        <a:srgbClr val="41B371"/>
      </a:accent6>
      <a:hlink>
        <a:srgbClr val="FF4C56"/>
      </a:hlink>
      <a:folHlink>
        <a:srgbClr val="FF4C56"/>
      </a:folHlink>
    </a:clrScheme>
    <a:fontScheme name="KOPIOSTO 2018">
      <a:majorFont>
        <a:latin typeface="Eczar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rnd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opiosto_malli.potx" id="{8CA18120-743D-4186-8F1A-650E35B6381D}" vid="{3313B23D-A966-4CAD-AA0D-9EA5D48B6F99}"/>
    </a:ext>
  </a:extLst>
</a:theme>
</file>

<file path=ppt/theme/theme2.xml><?xml version="1.0" encoding="utf-8"?>
<a:theme xmlns:a="http://schemas.openxmlformats.org/drawingml/2006/main" name="Office Theme">
  <a:themeElements>
    <a:clrScheme name="KOPIOSTO 2018">
      <a:dk1>
        <a:srgbClr val="23264A"/>
      </a:dk1>
      <a:lt1>
        <a:srgbClr val="FFFFFF"/>
      </a:lt1>
      <a:dk2>
        <a:srgbClr val="A64296"/>
      </a:dk2>
      <a:lt2>
        <a:srgbClr val="FFA256"/>
      </a:lt2>
      <a:accent1>
        <a:srgbClr val="FF4C56"/>
      </a:accent1>
      <a:accent2>
        <a:srgbClr val="23264A"/>
      </a:accent2>
      <a:accent3>
        <a:srgbClr val="DCF0FA"/>
      </a:accent3>
      <a:accent4>
        <a:srgbClr val="4B62FE"/>
      </a:accent4>
      <a:accent5>
        <a:srgbClr val="F8F086"/>
      </a:accent5>
      <a:accent6>
        <a:srgbClr val="41B371"/>
      </a:accent6>
      <a:hlink>
        <a:srgbClr val="FF4C56"/>
      </a:hlink>
      <a:folHlink>
        <a:srgbClr val="FF4C56"/>
      </a:folHlink>
    </a:clrScheme>
    <a:fontScheme name="KOPIOSTO 2018">
      <a:majorFont>
        <a:latin typeface="Eczar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OPIOSTO 2018">
      <a:dk1>
        <a:srgbClr val="23264A"/>
      </a:dk1>
      <a:lt1>
        <a:srgbClr val="FFFFFF"/>
      </a:lt1>
      <a:dk2>
        <a:srgbClr val="A64296"/>
      </a:dk2>
      <a:lt2>
        <a:srgbClr val="FFA256"/>
      </a:lt2>
      <a:accent1>
        <a:srgbClr val="FF4C56"/>
      </a:accent1>
      <a:accent2>
        <a:srgbClr val="23264A"/>
      </a:accent2>
      <a:accent3>
        <a:srgbClr val="DCF0FA"/>
      </a:accent3>
      <a:accent4>
        <a:srgbClr val="4B62FE"/>
      </a:accent4>
      <a:accent5>
        <a:srgbClr val="F8F086"/>
      </a:accent5>
      <a:accent6>
        <a:srgbClr val="41B371"/>
      </a:accent6>
      <a:hlink>
        <a:srgbClr val="FF4C56"/>
      </a:hlink>
      <a:folHlink>
        <a:srgbClr val="FF4C56"/>
      </a:folHlink>
    </a:clrScheme>
    <a:fontScheme name="KOPIOSTO 2018">
      <a:majorFont>
        <a:latin typeface="Eczar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kopiosto_malli</Template>
  <TotalTime>0</TotalTime>
  <Words>916</Words>
  <Application>Microsoft Office PowerPoint</Application>
  <PresentationFormat>Laajakuva</PresentationFormat>
  <Paragraphs>129</Paragraphs>
  <Slides>11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8" baseType="lpstr">
      <vt:lpstr>Eczar</vt:lpstr>
      <vt:lpstr>Arial</vt:lpstr>
      <vt:lpstr>Roboto</vt:lpstr>
      <vt:lpstr>Georgia</vt:lpstr>
      <vt:lpstr>Wingdings</vt:lpstr>
      <vt:lpstr>Roboto Condensed</vt:lpstr>
      <vt:lpstr>KOPIOSTO</vt:lpstr>
      <vt:lpstr>Changes to finnish copyright Act  2022</vt:lpstr>
      <vt:lpstr>The Process  ECL  © in Education  other issues</vt:lpstr>
      <vt:lpstr>THE PrOCESS</vt:lpstr>
      <vt:lpstr>THE PrOCESS</vt:lpstr>
      <vt:lpstr>The Process  ECL  © in Education  other issues</vt:lpstr>
      <vt:lpstr>ECL – Extended collective Licensing</vt:lpstr>
      <vt:lpstr>The Process  ECL  © in Education  other issues</vt:lpstr>
      <vt:lpstr>USE of © WORKS in Education (14 § and 14 a §)</vt:lpstr>
      <vt:lpstr>The Process  ECL  © in Education  other issues</vt:lpstr>
      <vt:lpstr>What was left out - our shopping list </vt:lpstr>
      <vt:lpstr>Kiitos Tack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2022-05-03T13:35:31Z</dcterms:created>
  <dcterms:modified xsi:type="dcterms:W3CDTF">2022-05-03T13:43:26Z</dcterms:modified>
</cp:coreProperties>
</file>