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BF700-5558-21E2-691E-4EAE85EBEA56}" v="211" dt="2022-05-04T08:52:10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ga Sigrún Harðardóttir" userId="e8d5eab3-7258-4fd2-b282-b6c5146cd357" providerId="ADAL" clId="{4F80D1B8-A277-4B2E-9C9E-2E3DDB80310C}"/>
    <pc:docChg chg="modSld">
      <pc:chgData name="Helga Sigrún Harðardóttir" userId="e8d5eab3-7258-4fd2-b282-b6c5146cd357" providerId="ADAL" clId="{4F80D1B8-A277-4B2E-9C9E-2E3DDB80310C}" dt="2022-05-04T08:58:29.800" v="16" actId="207"/>
      <pc:docMkLst>
        <pc:docMk/>
      </pc:docMkLst>
      <pc:sldChg chg="modSp mod">
        <pc:chgData name="Helga Sigrún Harðardóttir" userId="e8d5eab3-7258-4fd2-b282-b6c5146cd357" providerId="ADAL" clId="{4F80D1B8-A277-4B2E-9C9E-2E3DDB80310C}" dt="2022-05-04T08:57:26.516" v="9" actId="207"/>
        <pc:sldMkLst>
          <pc:docMk/>
          <pc:sldMk cId="1605843985" sldId="256"/>
        </pc:sldMkLst>
        <pc:spChg chg="mod">
          <ac:chgData name="Helga Sigrún Harðardóttir" userId="e8d5eab3-7258-4fd2-b282-b6c5146cd357" providerId="ADAL" clId="{4F80D1B8-A277-4B2E-9C9E-2E3DDB80310C}" dt="2022-05-04T08:57:26.516" v="9" actId="207"/>
          <ac:spMkLst>
            <pc:docMk/>
            <pc:sldMk cId="1605843985" sldId="256"/>
            <ac:spMk id="2" creationId="{2D1F9551-A33F-468B-B4B5-484FBD0A9900}"/>
          </ac:spMkLst>
        </pc:spChg>
        <pc:picChg chg="mod">
          <ac:chgData name="Helga Sigrún Harðardóttir" userId="e8d5eab3-7258-4fd2-b282-b6c5146cd357" providerId="ADAL" clId="{4F80D1B8-A277-4B2E-9C9E-2E3DDB80310C}" dt="2022-05-04T08:55:44.138" v="0" actId="1076"/>
          <ac:picMkLst>
            <pc:docMk/>
            <pc:sldMk cId="1605843985" sldId="256"/>
            <ac:picMk id="5" creationId="{07BD2AEB-C12B-458F-B16D-C2381928F06F}"/>
          </ac:picMkLst>
        </pc:picChg>
      </pc:sldChg>
      <pc:sldChg chg="modSp mod">
        <pc:chgData name="Helga Sigrún Harðardóttir" userId="e8d5eab3-7258-4fd2-b282-b6c5146cd357" providerId="ADAL" clId="{4F80D1B8-A277-4B2E-9C9E-2E3DDB80310C}" dt="2022-05-04T08:57:46.995" v="11" actId="207"/>
        <pc:sldMkLst>
          <pc:docMk/>
          <pc:sldMk cId="4146903134" sldId="257"/>
        </pc:sldMkLst>
        <pc:spChg chg="mod">
          <ac:chgData name="Helga Sigrún Harðardóttir" userId="e8d5eab3-7258-4fd2-b282-b6c5146cd357" providerId="ADAL" clId="{4F80D1B8-A277-4B2E-9C9E-2E3DDB80310C}" dt="2022-05-04T08:57:37.103" v="10" actId="207"/>
          <ac:spMkLst>
            <pc:docMk/>
            <pc:sldMk cId="4146903134" sldId="257"/>
            <ac:spMk id="2" creationId="{85FD5A8C-0F1D-49E8-964B-6EF3F005FF78}"/>
          </ac:spMkLst>
        </pc:spChg>
        <pc:spChg chg="mod">
          <ac:chgData name="Helga Sigrún Harðardóttir" userId="e8d5eab3-7258-4fd2-b282-b6c5146cd357" providerId="ADAL" clId="{4F80D1B8-A277-4B2E-9C9E-2E3DDB80310C}" dt="2022-05-04T08:57:46.995" v="11" actId="207"/>
          <ac:spMkLst>
            <pc:docMk/>
            <pc:sldMk cId="4146903134" sldId="257"/>
            <ac:spMk id="3" creationId="{244FFE30-FFE6-4C12-AADE-29BB9AF7335D}"/>
          </ac:spMkLst>
        </pc:spChg>
      </pc:sldChg>
      <pc:sldChg chg="modSp mod">
        <pc:chgData name="Helga Sigrún Harðardóttir" userId="e8d5eab3-7258-4fd2-b282-b6c5146cd357" providerId="ADAL" clId="{4F80D1B8-A277-4B2E-9C9E-2E3DDB80310C}" dt="2022-05-04T08:58:10.694" v="13" actId="207"/>
        <pc:sldMkLst>
          <pc:docMk/>
          <pc:sldMk cId="950500768" sldId="258"/>
        </pc:sldMkLst>
        <pc:spChg chg="mod">
          <ac:chgData name="Helga Sigrún Harðardóttir" userId="e8d5eab3-7258-4fd2-b282-b6c5146cd357" providerId="ADAL" clId="{4F80D1B8-A277-4B2E-9C9E-2E3DDB80310C}" dt="2022-05-04T08:57:56.593" v="12" actId="207"/>
          <ac:spMkLst>
            <pc:docMk/>
            <pc:sldMk cId="950500768" sldId="258"/>
            <ac:spMk id="2" creationId="{7C9EC9B9-8489-40E7-BDEC-BC7A567BE920}"/>
          </ac:spMkLst>
        </pc:spChg>
        <pc:spChg chg="mod">
          <ac:chgData name="Helga Sigrún Harðardóttir" userId="e8d5eab3-7258-4fd2-b282-b6c5146cd357" providerId="ADAL" clId="{4F80D1B8-A277-4B2E-9C9E-2E3DDB80310C}" dt="2022-05-04T08:58:10.694" v="13" actId="207"/>
          <ac:spMkLst>
            <pc:docMk/>
            <pc:sldMk cId="950500768" sldId="258"/>
            <ac:spMk id="3" creationId="{CC05C26B-B8F6-4CD9-A7D3-2A95478E8781}"/>
          </ac:spMkLst>
        </pc:spChg>
      </pc:sldChg>
      <pc:sldChg chg="modSp mod">
        <pc:chgData name="Helga Sigrún Harðardóttir" userId="e8d5eab3-7258-4fd2-b282-b6c5146cd357" providerId="ADAL" clId="{4F80D1B8-A277-4B2E-9C9E-2E3DDB80310C}" dt="2022-05-04T08:58:17.403" v="14" actId="207"/>
        <pc:sldMkLst>
          <pc:docMk/>
          <pc:sldMk cId="60701322" sldId="259"/>
        </pc:sldMkLst>
        <pc:spChg chg="mod">
          <ac:chgData name="Helga Sigrún Harðardóttir" userId="e8d5eab3-7258-4fd2-b282-b6c5146cd357" providerId="ADAL" clId="{4F80D1B8-A277-4B2E-9C9E-2E3DDB80310C}" dt="2022-05-04T08:58:17.403" v="14" actId="207"/>
          <ac:spMkLst>
            <pc:docMk/>
            <pc:sldMk cId="60701322" sldId="259"/>
            <ac:spMk id="2" creationId="{B63BD6DB-8076-4EB7-B179-19179FC57FD2}"/>
          </ac:spMkLst>
        </pc:spChg>
      </pc:sldChg>
      <pc:sldChg chg="modSp mod">
        <pc:chgData name="Helga Sigrún Harðardóttir" userId="e8d5eab3-7258-4fd2-b282-b6c5146cd357" providerId="ADAL" clId="{4F80D1B8-A277-4B2E-9C9E-2E3DDB80310C}" dt="2022-05-04T08:58:29.800" v="16" actId="207"/>
        <pc:sldMkLst>
          <pc:docMk/>
          <pc:sldMk cId="2289595723" sldId="260"/>
        </pc:sldMkLst>
        <pc:spChg chg="mod">
          <ac:chgData name="Helga Sigrún Harðardóttir" userId="e8d5eab3-7258-4fd2-b282-b6c5146cd357" providerId="ADAL" clId="{4F80D1B8-A277-4B2E-9C9E-2E3DDB80310C}" dt="2022-05-04T08:58:21.975" v="15" actId="207"/>
          <ac:spMkLst>
            <pc:docMk/>
            <pc:sldMk cId="2289595723" sldId="260"/>
            <ac:spMk id="2" creationId="{C50FF05B-B32E-4BDF-95D3-EB6393384F4E}"/>
          </ac:spMkLst>
        </pc:spChg>
        <pc:spChg chg="mod">
          <ac:chgData name="Helga Sigrún Harðardóttir" userId="e8d5eab3-7258-4fd2-b282-b6c5146cd357" providerId="ADAL" clId="{4F80D1B8-A277-4B2E-9C9E-2E3DDB80310C}" dt="2022-05-04T08:58:29.800" v="16" actId="207"/>
          <ac:spMkLst>
            <pc:docMk/>
            <pc:sldMk cId="2289595723" sldId="260"/>
            <ac:spMk id="3" creationId="{4EB68B84-222E-44D5-960D-9472237DBDD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1A5-48C7-B529-46D911B65E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1A5-48C7-B529-46D911B65E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1A5-48C7-B529-46D911B65E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1A5-48C7-B529-46D911B65E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1A5-48C7-B529-46D911B65E8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676399825021873"/>
                      <c:h val="0.183402960046660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1A5-48C7-B529-46D911B65E81}"/>
                </c:ext>
              </c:extLst>
            </c:dLbl>
            <c:dLbl>
              <c:idx val="2"/>
              <c:layout>
                <c:manualLayout>
                  <c:x val="0"/>
                  <c:y val="-5.555555555555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A5-48C7-B529-46D911B65E8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1A5-48C7-B529-46D911B65E81}"/>
                </c:ext>
              </c:extLst>
            </c:dLbl>
            <c:dLbl>
              <c:idx val="4"/>
              <c:layout>
                <c:manualLayout>
                  <c:x val="5.833333333333333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A5-48C7-B529-46D911B65E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Sheet1!$A$3:$A$7</c:f>
              <c:strCache>
                <c:ptCount val="5"/>
                <c:pt idx="0">
                  <c:v>Publishers</c:v>
                </c:pt>
                <c:pt idx="1">
                  <c:v>Authors/translators</c:v>
                </c:pt>
                <c:pt idx="2">
                  <c:v>Audiovisuals</c:v>
                </c:pt>
                <c:pt idx="3">
                  <c:v>Music sheets</c:v>
                </c:pt>
                <c:pt idx="4">
                  <c:v>Journalists</c:v>
                </c:pt>
              </c:strCache>
            </c:strRef>
          </c:cat>
          <c:val>
            <c:numRef>
              <c:f>Sheet1!$B$3:$B$7</c:f>
              <c:numCache>
                <c:formatCode>0.00</c:formatCode>
                <c:ptCount val="5"/>
                <c:pt idx="0">
                  <c:v>24.315000000000001</c:v>
                </c:pt>
                <c:pt idx="1">
                  <c:v>43.396000000000001</c:v>
                </c:pt>
                <c:pt idx="2">
                  <c:v>20.236000000000001</c:v>
                </c:pt>
                <c:pt idx="3">
                  <c:v>6.5570000000000004</c:v>
                </c:pt>
                <c:pt idx="4">
                  <c:v>5.4960000000000004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A5-48C7-B529-46D911B65E8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5BB7-515C-499C-9847-99B0194D4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753F3-48A8-44F2-AD09-8789347CB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7BA81-D21A-46D8-80F3-19E08B9A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9E539-6B03-4AE3-A1C1-8972B64D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3CCB-E08C-4472-8588-7173EE86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710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160C-E288-4457-B067-20AF95F6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63711-72C8-4215-8DB5-42D8947B6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445D0-8983-4237-A4C2-E4388FC2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C9927-A9AD-4031-9856-F5D290531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29692-44C7-455B-9D9D-6B9880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720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07E9B-970A-40BA-AEE6-6CA41744C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9247F-105B-4DFE-9A3A-C639B4CA5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A5D02-ACD2-4539-9418-0135ABC2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E5E29-A737-49EB-BCC0-CFB7B49C0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FDCB0-7EF2-4F08-B59D-133865CA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105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4C09-D333-47AC-AE3F-BD66083A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FE1C9-CC57-441F-8E56-9638CF17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2F1F-3F70-4352-B193-F1765798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E1E84-8D61-42EF-8F40-182D93CA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E901-0A96-401A-8644-CE722D40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1748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42B6-5FAF-4E85-AA76-4D5C169C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D755D-113B-45CD-9A08-7718CAD79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9BF69-7457-4964-8A4F-330CF109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38FD5-6CAB-40BB-8515-0FB53B51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46842-50B7-48D1-B135-CC2D3588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7259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04A5-E4EC-4BE3-B10C-FAF9D9B5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B9A2-7E19-4EEA-8014-5AC82C400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0093D-9A59-447A-84A5-A782B17A5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C3A59-6DBC-4E41-8A69-87C3BA42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FD523-28EB-4C1A-93F2-101D42A2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2BA51-C207-4D8F-9688-6049BE9C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070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44116-9098-4439-8655-F643FC58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DC95B-5A34-47FE-8492-4ABC73D01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33A98-94E4-4682-A13C-91229C94F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6B6AA8-A65C-49FC-AA59-A42330FBD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9DE2F-8A25-4224-BB72-3598496E51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7B419-82D7-4893-B74A-88B9DAE5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9E3E0-F3F7-4467-A1EC-5441E462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BB645-9539-4441-B91B-A1F73FF1B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9538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EE42-A155-4E8D-A151-944ACFE9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AC7FF-6F9B-4A62-A88F-6370F98F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8C0BC-DD17-494B-9F3C-0A4ADA0A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6D74B-6708-49A1-8A04-71C514AA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8248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6219C-9A5C-4F22-A0CE-7CFD3A7A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F2702C-B7BF-4F5D-B62C-EA383A87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0F641-8C51-43DB-B2AF-7E613D04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7332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13F1-AEA8-4133-87F9-74890B09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C60A0-CCF6-4FF1-AE03-59C39B1E4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885E3-1B10-4E4D-9E9C-41C2377C6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8DAAC-3873-4120-8C1B-7529FFCD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49DC2-09B2-4D9D-8776-FAB05467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776C3-C4D7-4E1E-A532-6E4F4562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8018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C5BD-C851-47E0-B81F-D7FFCA4F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657292-ED4B-4B36-9099-FF48A2E14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068D9-EC45-431D-AA63-AD4E2E248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E6ABB-FAB3-45A3-BCA7-52EE1528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B0427-C674-4A90-AC53-243F380E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6F805-ABD4-490B-AFD5-C7DE7F78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721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5C2E5-2B99-4A2C-9064-AE028CA8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511FB-6682-4589-825A-2957D97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9BD60-B229-4CC1-92A0-D311DFB25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75439-4B16-46C3-B432-02624D8548FE}" type="datetimeFigureOut">
              <a:rPr lang="is-IS" smtClean="0"/>
              <a:t>4.5.2022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7336F-29DE-4372-86FD-BF0C44EF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01CFE-C372-4FB4-A3DE-68E18C191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F0D68-7129-4302-B5AD-E89BCF6FFF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7544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F9551-A33F-468B-B4B5-484FBD0A9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8425" y="1571625"/>
            <a:ext cx="4448175" cy="2667000"/>
          </a:xfrm>
        </p:spPr>
        <p:txBody>
          <a:bodyPr/>
          <a:lstStyle/>
          <a:p>
            <a:r>
              <a:rPr lang="is-IS" dirty="0">
                <a:solidFill>
                  <a:srgbClr val="0099CC"/>
                </a:solidFill>
                <a:latin typeface="Bahnschrift SemiLight SemiConde" panose="020B0502040204020203" pitchFamily="34" charset="0"/>
              </a:rPr>
              <a:t>National </a:t>
            </a:r>
            <a:r>
              <a:rPr lang="is-IS" dirty="0" err="1">
                <a:solidFill>
                  <a:srgbClr val="0099CC"/>
                </a:solidFill>
                <a:latin typeface="Bahnschrift SemiLight SemiConde" panose="020B0502040204020203" pitchFamily="34" charset="0"/>
              </a:rPr>
              <a:t>report</a:t>
            </a:r>
            <a:r>
              <a:rPr lang="is-IS" dirty="0">
                <a:solidFill>
                  <a:srgbClr val="0099CC"/>
                </a:solidFill>
                <a:latin typeface="Bahnschrift SemiLight SemiConde" panose="020B0502040204020203" pitchFamily="34" charset="0"/>
              </a:rPr>
              <a:t> 2022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BD2AEB-C12B-458F-B16D-C2381928F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65" y="2124075"/>
            <a:ext cx="43434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4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5A8C-0F1D-49E8-964B-6EF3F005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4000" dirty="0">
                <a:solidFill>
                  <a:srgbClr val="0099CC"/>
                </a:solidFill>
              </a:rPr>
              <a:t>Blanket </a:t>
            </a:r>
            <a:r>
              <a:rPr lang="is-IS" sz="4000" dirty="0" err="1">
                <a:solidFill>
                  <a:srgbClr val="0099CC"/>
                </a:solidFill>
              </a:rPr>
              <a:t>licenses</a:t>
            </a:r>
            <a:r>
              <a:rPr lang="is-IS" sz="4000" dirty="0">
                <a:solidFill>
                  <a:srgbClr val="0099CC"/>
                </a:solidFill>
              </a:rPr>
              <a:t> are </a:t>
            </a:r>
            <a:r>
              <a:rPr lang="is-IS" sz="4000" dirty="0" err="1">
                <a:solidFill>
                  <a:srgbClr val="0099CC"/>
                </a:solidFill>
              </a:rPr>
              <a:t>first</a:t>
            </a:r>
            <a:r>
              <a:rPr lang="is-IS" sz="4000" dirty="0">
                <a:solidFill>
                  <a:srgbClr val="0099CC"/>
                </a:solidFill>
              </a:rPr>
              <a:t> </a:t>
            </a:r>
            <a:r>
              <a:rPr lang="is-IS" sz="4000" dirty="0" err="1">
                <a:solidFill>
                  <a:srgbClr val="0099CC"/>
                </a:solidFill>
              </a:rPr>
              <a:t>choice</a:t>
            </a:r>
            <a:r>
              <a:rPr lang="is-IS" sz="4000" dirty="0">
                <a:solidFill>
                  <a:srgbClr val="0099CC"/>
                </a:solidFill>
              </a:rPr>
              <a:t> </a:t>
            </a:r>
            <a:r>
              <a:rPr lang="is-IS" sz="4000" dirty="0" err="1">
                <a:solidFill>
                  <a:srgbClr val="0099CC"/>
                </a:solidFill>
              </a:rPr>
              <a:t>due</a:t>
            </a:r>
            <a:r>
              <a:rPr lang="is-IS" sz="4000" dirty="0">
                <a:solidFill>
                  <a:srgbClr val="0099CC"/>
                </a:solidFill>
              </a:rPr>
              <a:t> </a:t>
            </a:r>
            <a:r>
              <a:rPr lang="is-IS" sz="4000" dirty="0" err="1">
                <a:solidFill>
                  <a:srgbClr val="0099CC"/>
                </a:solidFill>
              </a:rPr>
              <a:t>to</a:t>
            </a:r>
            <a:r>
              <a:rPr lang="is-IS" sz="4000" dirty="0">
                <a:solidFill>
                  <a:srgbClr val="0099CC"/>
                </a:solidFill>
              </a:rPr>
              <a:t> </a:t>
            </a:r>
            <a:r>
              <a:rPr lang="is-IS" sz="4000" dirty="0" err="1">
                <a:solidFill>
                  <a:srgbClr val="0099CC"/>
                </a:solidFill>
              </a:rPr>
              <a:t>several</a:t>
            </a:r>
            <a:r>
              <a:rPr lang="is-IS" sz="4000" dirty="0">
                <a:solidFill>
                  <a:srgbClr val="0099CC"/>
                </a:solidFill>
              </a:rPr>
              <a:t> </a:t>
            </a:r>
            <a:r>
              <a:rPr lang="is-IS" sz="4000" dirty="0" err="1">
                <a:solidFill>
                  <a:srgbClr val="0099CC"/>
                </a:solidFill>
              </a:rPr>
              <a:t>reasons</a:t>
            </a:r>
            <a:r>
              <a:rPr lang="is-IS" sz="4000" dirty="0">
                <a:solidFill>
                  <a:srgbClr val="0099CC"/>
                </a:solidFill>
              </a:rPr>
              <a:t>:</a:t>
            </a:r>
            <a:br>
              <a:rPr lang="is-IS" dirty="0">
                <a:solidFill>
                  <a:srgbClr val="0099CC"/>
                </a:solidFill>
              </a:rPr>
            </a:br>
            <a:endParaRPr lang="is-IS" dirty="0">
              <a:solidFill>
                <a:srgbClr val="0099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FE30-FFE6-4C12-AADE-29BB9AF73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210"/>
            <a:ext cx="1051560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lvl="1"/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Different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culture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less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understanding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than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other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Nordic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countries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which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makes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it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very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hard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one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employee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„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kick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door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“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when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it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comes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renewal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agreements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with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government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bodies</a:t>
            </a:r>
            <a:endParaRPr lang="is-I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lot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needs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invested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agreements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their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maintenance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for a „small“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gain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compared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other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countries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It is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easier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make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frame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agreements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blanket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licenses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associations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than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each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every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municipality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choir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body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. (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understanding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legal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status,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professionalism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Due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lack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national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surveys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we´ve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able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use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Nordic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figures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use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as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criteria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our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own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</a:rPr>
              <a:t>negotiations</a:t>
            </a:r>
            <a:endParaRPr lang="is-I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No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new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fields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have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been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detected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for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years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.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Attempts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 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aim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for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businesses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need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a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lot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of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resources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and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due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a small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market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the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board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has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 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come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to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the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conclusion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 that it is not </a:t>
            </a:r>
            <a:r>
              <a:rPr lang="is-IS" dirty="0" err="1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profitable</a:t>
            </a:r>
          </a:p>
          <a:p>
            <a:pPr lvl="1"/>
            <a:endParaRPr lang="is-IS" dirty="0">
              <a:cs typeface="Calibri" panose="020F0502020204030204"/>
            </a:endParaRPr>
          </a:p>
          <a:p>
            <a:pPr lvl="1"/>
            <a:endParaRPr lang="is-I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690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C9B9-8489-40E7-BDEC-BC7A567B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solidFill>
                  <a:srgbClr val="0099CC"/>
                </a:solidFill>
              </a:rPr>
              <a:t>Key </a:t>
            </a:r>
            <a:r>
              <a:rPr lang="is-IS" dirty="0" err="1">
                <a:solidFill>
                  <a:srgbClr val="0099CC"/>
                </a:solidFill>
              </a:rPr>
              <a:t>figures</a:t>
            </a:r>
            <a:endParaRPr lang="is-IS" dirty="0">
              <a:solidFill>
                <a:srgbClr val="0099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5C26B-B8F6-4CD9-A7D3-2A95478E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0400" cy="4351338"/>
          </a:xfrm>
        </p:spPr>
        <p:txBody>
          <a:bodyPr/>
          <a:lstStyle/>
          <a:p>
            <a:r>
              <a:rPr lang="is-IS" dirty="0">
                <a:solidFill>
                  <a:srgbClr val="002060"/>
                </a:solidFill>
              </a:rPr>
              <a:t>364.000 </a:t>
            </a:r>
            <a:r>
              <a:rPr lang="is-IS" dirty="0" err="1">
                <a:solidFill>
                  <a:srgbClr val="002060"/>
                </a:solidFill>
              </a:rPr>
              <a:t>inhabitants</a:t>
            </a:r>
            <a:endParaRPr lang="is-IS" dirty="0">
              <a:solidFill>
                <a:srgbClr val="002060"/>
              </a:solidFill>
            </a:endParaRPr>
          </a:p>
          <a:p>
            <a:r>
              <a:rPr lang="is-IS" dirty="0">
                <a:solidFill>
                  <a:srgbClr val="002060"/>
                </a:solidFill>
              </a:rPr>
              <a:t>46.700 in </a:t>
            </a:r>
            <a:r>
              <a:rPr lang="is-IS" dirty="0" err="1">
                <a:solidFill>
                  <a:srgbClr val="002060"/>
                </a:solidFill>
              </a:rPr>
              <a:t>elementary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schools</a:t>
            </a:r>
            <a:endParaRPr lang="is-IS" dirty="0">
              <a:solidFill>
                <a:srgbClr val="002060"/>
              </a:solidFill>
            </a:endParaRPr>
          </a:p>
          <a:p>
            <a:r>
              <a:rPr lang="is-IS" dirty="0">
                <a:solidFill>
                  <a:srgbClr val="002060"/>
                </a:solidFill>
              </a:rPr>
              <a:t>24.200 in </a:t>
            </a:r>
            <a:r>
              <a:rPr lang="is-IS" dirty="0" err="1">
                <a:solidFill>
                  <a:srgbClr val="002060"/>
                </a:solidFill>
              </a:rPr>
              <a:t>secondary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schools</a:t>
            </a:r>
            <a:endParaRPr lang="is-IS" dirty="0">
              <a:solidFill>
                <a:srgbClr val="002060"/>
              </a:solidFill>
            </a:endParaRPr>
          </a:p>
          <a:p>
            <a:r>
              <a:rPr lang="is-IS" dirty="0">
                <a:solidFill>
                  <a:srgbClr val="002060"/>
                </a:solidFill>
              </a:rPr>
              <a:t>22.000 in </a:t>
            </a:r>
            <a:r>
              <a:rPr lang="is-IS" dirty="0" err="1">
                <a:solidFill>
                  <a:srgbClr val="002060"/>
                </a:solidFill>
              </a:rPr>
              <a:t>Universities</a:t>
            </a:r>
            <a:endParaRPr lang="is-IS" dirty="0">
              <a:solidFill>
                <a:srgbClr val="002060"/>
              </a:solidFill>
            </a:endParaRPr>
          </a:p>
          <a:p>
            <a:endParaRPr lang="is-IS" dirty="0">
              <a:solidFill>
                <a:srgbClr val="002060"/>
              </a:solidFill>
            </a:endParaRPr>
          </a:p>
          <a:p>
            <a:r>
              <a:rPr lang="is-IS" dirty="0">
                <a:solidFill>
                  <a:srgbClr val="002060"/>
                </a:solidFill>
              </a:rPr>
              <a:t>Blanket </a:t>
            </a:r>
            <a:r>
              <a:rPr lang="is-IS" dirty="0" err="1">
                <a:solidFill>
                  <a:srgbClr val="002060"/>
                </a:solidFill>
              </a:rPr>
              <a:t>license</a:t>
            </a:r>
            <a:r>
              <a:rPr lang="is-IS" dirty="0">
                <a:solidFill>
                  <a:srgbClr val="002060"/>
                </a:solidFill>
              </a:rPr>
              <a:t> for </a:t>
            </a:r>
            <a:r>
              <a:rPr lang="is-IS" dirty="0" err="1">
                <a:solidFill>
                  <a:srgbClr val="002060"/>
                </a:solidFill>
              </a:rPr>
              <a:t>all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educational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activities</a:t>
            </a:r>
            <a:r>
              <a:rPr lang="is-IS" dirty="0">
                <a:solidFill>
                  <a:srgbClr val="002060"/>
                </a:solidFill>
              </a:rPr>
              <a:t>: 870.000 EUR (82%)</a:t>
            </a:r>
          </a:p>
          <a:p>
            <a:r>
              <a:rPr lang="is-IS" dirty="0" err="1">
                <a:solidFill>
                  <a:srgbClr val="002060"/>
                </a:solidFill>
              </a:rPr>
              <a:t>Municipalities</a:t>
            </a:r>
            <a:r>
              <a:rPr lang="is-IS" dirty="0">
                <a:solidFill>
                  <a:srgbClr val="002060"/>
                </a:solidFill>
              </a:rPr>
              <a:t>, </a:t>
            </a:r>
            <a:r>
              <a:rPr lang="is-IS" dirty="0" err="1">
                <a:solidFill>
                  <a:srgbClr val="002060"/>
                </a:solidFill>
              </a:rPr>
              <a:t>choirs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and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public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bodies</a:t>
            </a:r>
            <a:r>
              <a:rPr lang="is-IS" dirty="0">
                <a:solidFill>
                  <a:srgbClr val="002060"/>
                </a:solidFill>
              </a:rPr>
              <a:t>: 189.000 EUR (18%)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95050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D6DB-8076-4EB7-B179-19179FC5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>
                <a:solidFill>
                  <a:srgbClr val="0099CC"/>
                </a:solidFill>
              </a:rPr>
              <a:t>Allocation</a:t>
            </a:r>
            <a:endParaRPr lang="is-IS" dirty="0">
              <a:solidFill>
                <a:srgbClr val="0099CC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7E68AF0-A137-4C8D-8ADE-F87B0ACBDD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571024"/>
              </p:ext>
            </p:extLst>
          </p:nvPr>
        </p:nvGraphicFramePr>
        <p:xfrm>
          <a:off x="1248508" y="1371600"/>
          <a:ext cx="933743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7E68AF0-A137-4C8D-8ADE-F87B0ACBDD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496766"/>
              </p:ext>
            </p:extLst>
          </p:nvPr>
        </p:nvGraphicFramePr>
        <p:xfrm>
          <a:off x="1248507" y="1371600"/>
          <a:ext cx="9478107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0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FF05B-B32E-4BDF-95D3-EB639338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solidFill>
                  <a:srgbClr val="0099CC"/>
                </a:solidFill>
              </a:rPr>
              <a:t>Latest </a:t>
            </a:r>
            <a:r>
              <a:rPr lang="is-IS" dirty="0" err="1">
                <a:solidFill>
                  <a:srgbClr val="0099CC"/>
                </a:solidFill>
              </a:rPr>
              <a:t>development</a:t>
            </a:r>
            <a:r>
              <a:rPr lang="is-IS" dirty="0">
                <a:solidFill>
                  <a:srgbClr val="0099CC"/>
                </a:solidFill>
              </a:rPr>
              <a:t> – lost </a:t>
            </a:r>
            <a:r>
              <a:rPr lang="is-IS" dirty="0" err="1">
                <a:solidFill>
                  <a:srgbClr val="0099CC"/>
                </a:solidFill>
              </a:rPr>
              <a:t>agreement</a:t>
            </a:r>
            <a:endParaRPr lang="is-IS" dirty="0">
              <a:solidFill>
                <a:srgbClr val="0099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68B84-222E-44D5-960D-9472237D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is-IS" dirty="0">
                <a:solidFill>
                  <a:srgbClr val="002060"/>
                </a:solidFill>
              </a:rPr>
              <a:t>The </a:t>
            </a:r>
            <a:r>
              <a:rPr lang="is-IS" dirty="0" err="1">
                <a:solidFill>
                  <a:srgbClr val="002060"/>
                </a:solidFill>
              </a:rPr>
              <a:t>agreement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regarding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educational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activities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terminated</a:t>
            </a:r>
            <a:r>
              <a:rPr lang="is-IS" dirty="0">
                <a:solidFill>
                  <a:srgbClr val="002060"/>
                </a:solidFill>
              </a:rPr>
              <a:t> last </a:t>
            </a:r>
            <a:r>
              <a:rPr lang="is-IS" dirty="0" err="1">
                <a:solidFill>
                  <a:srgbClr val="002060"/>
                </a:solidFill>
              </a:rPr>
              <a:t>December</a:t>
            </a:r>
            <a:r>
              <a:rPr lang="is-IS" dirty="0">
                <a:solidFill>
                  <a:srgbClr val="002060"/>
                </a:solidFill>
              </a:rPr>
              <a:t>. </a:t>
            </a:r>
          </a:p>
          <a:p>
            <a:r>
              <a:rPr lang="is-IS" dirty="0" err="1">
                <a:solidFill>
                  <a:srgbClr val="002060"/>
                </a:solidFill>
              </a:rPr>
              <a:t>According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to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our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contacts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in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ministry</a:t>
            </a:r>
            <a:r>
              <a:rPr lang="is-IS" dirty="0">
                <a:solidFill>
                  <a:srgbClr val="002060"/>
                </a:solidFill>
              </a:rPr>
              <a:t> of </a:t>
            </a:r>
            <a:r>
              <a:rPr lang="is-IS" dirty="0" err="1">
                <a:solidFill>
                  <a:srgbClr val="002060"/>
                </a:solidFill>
              </a:rPr>
              <a:t>culture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and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education</a:t>
            </a:r>
            <a:r>
              <a:rPr lang="is-IS" dirty="0">
                <a:solidFill>
                  <a:srgbClr val="002060"/>
                </a:solidFill>
              </a:rPr>
              <a:t> it </a:t>
            </a:r>
            <a:r>
              <a:rPr lang="is-IS" dirty="0" err="1">
                <a:solidFill>
                  <a:srgbClr val="002060"/>
                </a:solidFill>
              </a:rPr>
              <a:t>was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ready</a:t>
            </a:r>
            <a:r>
              <a:rPr lang="is-IS" dirty="0">
                <a:solidFill>
                  <a:srgbClr val="002060"/>
                </a:solidFill>
              </a:rPr>
              <a:t> for </a:t>
            </a:r>
            <a:r>
              <a:rPr lang="is-IS" dirty="0" err="1">
                <a:solidFill>
                  <a:srgbClr val="002060"/>
                </a:solidFill>
              </a:rPr>
              <a:t>signing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just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before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parliamentary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elections</a:t>
            </a:r>
            <a:r>
              <a:rPr lang="is-IS" dirty="0">
                <a:solidFill>
                  <a:srgbClr val="002060"/>
                </a:solidFill>
              </a:rPr>
              <a:t> last September, </a:t>
            </a:r>
            <a:r>
              <a:rPr lang="is-IS" dirty="0" err="1">
                <a:solidFill>
                  <a:srgbClr val="002060"/>
                </a:solidFill>
              </a:rPr>
              <a:t>approved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by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minister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along</a:t>
            </a:r>
            <a:r>
              <a:rPr lang="is-IS" dirty="0">
                <a:solidFill>
                  <a:srgbClr val="002060"/>
                </a:solidFill>
              </a:rPr>
              <a:t> with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minister</a:t>
            </a:r>
            <a:r>
              <a:rPr lang="is-IS" dirty="0">
                <a:solidFill>
                  <a:srgbClr val="002060"/>
                </a:solidFill>
              </a:rPr>
              <a:t> of </a:t>
            </a:r>
            <a:r>
              <a:rPr lang="is-IS" dirty="0" err="1">
                <a:solidFill>
                  <a:srgbClr val="002060"/>
                </a:solidFill>
              </a:rPr>
              <a:t>finance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and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Association of </a:t>
            </a:r>
            <a:r>
              <a:rPr lang="is-IS" dirty="0" err="1">
                <a:solidFill>
                  <a:srgbClr val="002060"/>
                </a:solidFill>
              </a:rPr>
              <a:t>Local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Authorities</a:t>
            </a:r>
            <a:r>
              <a:rPr lang="is-IS" dirty="0">
                <a:solidFill>
                  <a:srgbClr val="002060"/>
                </a:solidFill>
              </a:rPr>
              <a:t> (</a:t>
            </a:r>
            <a:r>
              <a:rPr lang="is-IS" dirty="0" err="1">
                <a:solidFill>
                  <a:srgbClr val="002060"/>
                </a:solidFill>
              </a:rPr>
              <a:t>and</a:t>
            </a:r>
            <a:r>
              <a:rPr lang="is-IS" dirty="0">
                <a:solidFill>
                  <a:srgbClr val="002060"/>
                </a:solidFill>
              </a:rPr>
              <a:t> their </a:t>
            </a:r>
            <a:r>
              <a:rPr lang="is-IS" dirty="0" err="1">
                <a:solidFill>
                  <a:srgbClr val="002060"/>
                </a:solidFill>
              </a:rPr>
              <a:t>responsibility</a:t>
            </a:r>
            <a:r>
              <a:rPr lang="is-IS" dirty="0">
                <a:solidFill>
                  <a:srgbClr val="002060"/>
                </a:solidFill>
              </a:rPr>
              <a:t> of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elementary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schools</a:t>
            </a:r>
            <a:r>
              <a:rPr lang="is-IS" dirty="0">
                <a:solidFill>
                  <a:srgbClr val="002060"/>
                </a:solidFill>
              </a:rPr>
              <a:t>)</a:t>
            </a:r>
          </a:p>
          <a:p>
            <a:r>
              <a:rPr lang="is-IS" dirty="0">
                <a:solidFill>
                  <a:srgbClr val="002060"/>
                </a:solidFill>
              </a:rPr>
              <a:t>After the elections the cabinet was taken for a swing</a:t>
            </a:r>
          </a:p>
          <a:p>
            <a:r>
              <a:rPr lang="is-IS" dirty="0">
                <a:solidFill>
                  <a:srgbClr val="002060"/>
                </a:solidFill>
              </a:rPr>
              <a:t>For </a:t>
            </a:r>
            <a:r>
              <a:rPr lang="is-IS" dirty="0" err="1">
                <a:solidFill>
                  <a:srgbClr val="002060"/>
                </a:solidFill>
              </a:rPr>
              <a:t>months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we´ve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been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trying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to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locate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agreements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without</a:t>
            </a:r>
            <a:r>
              <a:rPr lang="is-IS" dirty="0">
                <a:solidFill>
                  <a:srgbClr val="002060"/>
                </a:solidFill>
              </a:rPr>
              <a:t> a </a:t>
            </a:r>
            <a:r>
              <a:rPr lang="is-IS" dirty="0" err="1">
                <a:solidFill>
                  <a:srgbClr val="002060"/>
                </a:solidFill>
              </a:rPr>
              <a:t>result</a:t>
            </a:r>
            <a:r>
              <a:rPr lang="is-IS" dirty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is-IS" dirty="0">
                <a:solidFill>
                  <a:srgbClr val="002060"/>
                </a:solidFill>
              </a:rPr>
              <a:t>A </a:t>
            </a:r>
            <a:r>
              <a:rPr lang="is-IS" dirty="0" err="1">
                <a:solidFill>
                  <a:srgbClr val="002060"/>
                </a:solidFill>
              </a:rPr>
              <a:t>lot</a:t>
            </a:r>
            <a:r>
              <a:rPr lang="is-IS" dirty="0">
                <a:solidFill>
                  <a:srgbClr val="002060"/>
                </a:solidFill>
              </a:rPr>
              <a:t> of emails (</a:t>
            </a:r>
            <a:r>
              <a:rPr lang="is-IS" dirty="0" err="1">
                <a:solidFill>
                  <a:srgbClr val="002060"/>
                </a:solidFill>
              </a:rPr>
              <a:t>and</a:t>
            </a:r>
            <a:r>
              <a:rPr lang="is-IS" dirty="0">
                <a:solidFill>
                  <a:srgbClr val="002060"/>
                </a:solidFill>
              </a:rPr>
              <a:t> a </a:t>
            </a:r>
            <a:r>
              <a:rPr lang="is-IS" dirty="0" err="1">
                <a:solidFill>
                  <a:srgbClr val="002060"/>
                </a:solidFill>
              </a:rPr>
              <a:t>meeting</a:t>
            </a:r>
            <a:r>
              <a:rPr lang="is-IS" dirty="0">
                <a:solidFill>
                  <a:srgbClr val="002060"/>
                </a:solidFill>
              </a:rPr>
              <a:t>) </a:t>
            </a:r>
            <a:r>
              <a:rPr lang="is-IS" dirty="0" err="1">
                <a:solidFill>
                  <a:srgbClr val="002060"/>
                </a:solidFill>
              </a:rPr>
              <a:t>to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nine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different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contacts</a:t>
            </a:r>
            <a:r>
              <a:rPr lang="is-IS" dirty="0">
                <a:solidFill>
                  <a:srgbClr val="002060"/>
                </a:solidFill>
              </a:rPr>
              <a:t> (</a:t>
            </a:r>
            <a:r>
              <a:rPr lang="is-IS" dirty="0" err="1">
                <a:solidFill>
                  <a:srgbClr val="002060"/>
                </a:solidFill>
              </a:rPr>
              <a:t>ministers</a:t>
            </a:r>
            <a:r>
              <a:rPr lang="is-IS" dirty="0">
                <a:solidFill>
                  <a:srgbClr val="002060"/>
                </a:solidFill>
              </a:rPr>
              <a:t>, their </a:t>
            </a:r>
            <a:r>
              <a:rPr lang="is-IS" dirty="0" err="1">
                <a:solidFill>
                  <a:srgbClr val="002060"/>
                </a:solidFill>
              </a:rPr>
              <a:t>assistants</a:t>
            </a:r>
            <a:r>
              <a:rPr lang="is-IS" dirty="0">
                <a:solidFill>
                  <a:srgbClr val="002060"/>
                </a:solidFill>
              </a:rPr>
              <a:t>, </a:t>
            </a:r>
            <a:r>
              <a:rPr lang="is-IS" dirty="0" err="1">
                <a:solidFill>
                  <a:srgbClr val="002060"/>
                </a:solidFill>
              </a:rPr>
              <a:t>office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managers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and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officials</a:t>
            </a:r>
            <a:r>
              <a:rPr lang="is-IS" dirty="0">
                <a:solidFill>
                  <a:srgbClr val="002060"/>
                </a:solidFill>
              </a:rPr>
              <a:t>) </a:t>
            </a:r>
            <a:r>
              <a:rPr lang="is-IS" dirty="0" err="1">
                <a:solidFill>
                  <a:srgbClr val="002060"/>
                </a:solidFill>
              </a:rPr>
              <a:t>in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three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different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ministries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and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they´ve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been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referring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to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each</a:t>
            </a:r>
            <a:r>
              <a:rPr lang="is-IS" dirty="0">
                <a:solidFill>
                  <a:srgbClr val="002060"/>
                </a:solidFill>
              </a:rPr>
              <a:t> other, </a:t>
            </a:r>
            <a:r>
              <a:rPr lang="is-IS" dirty="0" err="1">
                <a:solidFill>
                  <a:srgbClr val="002060"/>
                </a:solidFill>
              </a:rPr>
              <a:t>unable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to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find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the</a:t>
            </a:r>
            <a:r>
              <a:rPr lang="is-IS" dirty="0">
                <a:solidFill>
                  <a:srgbClr val="002060"/>
                </a:solidFill>
              </a:rPr>
              <a:t> </a:t>
            </a:r>
            <a:r>
              <a:rPr lang="is-IS" dirty="0" err="1">
                <a:solidFill>
                  <a:srgbClr val="002060"/>
                </a:solidFill>
              </a:rPr>
              <a:t>agreement</a:t>
            </a:r>
            <a:r>
              <a:rPr lang="is-IS" dirty="0">
                <a:solidFill>
                  <a:srgbClr val="002060"/>
                </a:solidFill>
              </a:rPr>
              <a:t>… </a:t>
            </a:r>
          </a:p>
          <a:p>
            <a:pPr marL="457200" lvl="1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8959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362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 SemiLight SemiConde</vt:lpstr>
      <vt:lpstr>Calibri</vt:lpstr>
      <vt:lpstr>Calibri Light</vt:lpstr>
      <vt:lpstr>Office Theme</vt:lpstr>
      <vt:lpstr>National report 2022</vt:lpstr>
      <vt:lpstr>Blanket licenses are first choice due to several reasons: </vt:lpstr>
      <vt:lpstr>Key figures</vt:lpstr>
      <vt:lpstr>Allocation</vt:lpstr>
      <vt:lpstr>Latest development – lost agreement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report 2022</dc:title>
  <dc:creator>Helga Sigrún Harðardóttir</dc:creator>
  <cp:lastModifiedBy>Helga Sigrún Harðardóttir</cp:lastModifiedBy>
  <cp:revision>152</cp:revision>
  <dcterms:created xsi:type="dcterms:W3CDTF">2022-05-01T16:32:17Z</dcterms:created>
  <dcterms:modified xsi:type="dcterms:W3CDTF">2022-05-04T08:58:30Z</dcterms:modified>
</cp:coreProperties>
</file>